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18" r:id="rId1"/>
  </p:sldMasterIdLst>
  <p:notesMasterIdLst>
    <p:notesMasterId r:id="rId24"/>
  </p:notesMasterIdLst>
  <p:sldIdLst>
    <p:sldId id="256" r:id="rId2"/>
    <p:sldId id="265" r:id="rId3"/>
    <p:sldId id="266" r:id="rId4"/>
    <p:sldId id="284" r:id="rId5"/>
    <p:sldId id="285" r:id="rId6"/>
    <p:sldId id="286" r:id="rId7"/>
    <p:sldId id="287" r:id="rId8"/>
    <p:sldId id="289" r:id="rId9"/>
    <p:sldId id="290" r:id="rId10"/>
    <p:sldId id="291" r:id="rId11"/>
    <p:sldId id="292" r:id="rId12"/>
    <p:sldId id="293" r:id="rId13"/>
    <p:sldId id="295" r:id="rId14"/>
    <p:sldId id="296" r:id="rId15"/>
    <p:sldId id="297" r:id="rId16"/>
    <p:sldId id="298" r:id="rId17"/>
    <p:sldId id="299" r:id="rId18"/>
    <p:sldId id="301" r:id="rId19"/>
    <p:sldId id="303" r:id="rId20"/>
    <p:sldId id="304" r:id="rId21"/>
    <p:sldId id="264" r:id="rId22"/>
    <p:sldId id="263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3CC"/>
    <a:srgbClr val="E5EBF1"/>
    <a:srgbClr val="9EB7BD"/>
    <a:srgbClr val="E5F1E4"/>
    <a:srgbClr val="7B94B6"/>
    <a:srgbClr val="E6EFF2"/>
    <a:srgbClr val="E7F0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73950" autoAdjust="0"/>
  </p:normalViewPr>
  <p:slideViewPr>
    <p:cSldViewPr snapToGrid="0">
      <p:cViewPr varScale="1">
        <p:scale>
          <a:sx n="71" d="100"/>
          <a:sy n="71" d="100"/>
        </p:scale>
        <p:origin x="1540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69E294F-1B8D-465B-B4BB-AC03EF0759EB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EC0DBF28-09D8-4623-81FC-FD8B0AA99DE4}">
      <dgm:prSet/>
      <dgm:spPr/>
      <dgm:t>
        <a:bodyPr/>
        <a:lstStyle/>
        <a:p>
          <a:r>
            <a:rPr lang="en-US" altLang="zh-CN" baseline="0" dirty="0">
              <a:latin typeface="Arial Nova" panose="020B0504020202020204" pitchFamily="34" charset="0"/>
              <a:ea typeface="宋体" panose="02010600030101010101" pitchFamily="2" charset="-122"/>
            </a:rPr>
            <a:t>8.1 R</a:t>
          </a:r>
          <a:r>
            <a:rPr lang="zh-CN" altLang="en-US" baseline="0" dirty="0">
              <a:latin typeface="Arial Nova" panose="020B0504020202020204" pitchFamily="34" charset="0"/>
              <a:ea typeface="宋体" panose="02010600030101010101" pitchFamily="2" charset="-122"/>
            </a:rPr>
            <a:t>语言的编程概述</a:t>
          </a:r>
          <a:endParaRPr lang="en-US" baseline="0" dirty="0">
            <a:latin typeface="Arial Nova" panose="020B0504020202020204" pitchFamily="34" charset="0"/>
            <a:ea typeface="宋体" panose="02010600030101010101" pitchFamily="2" charset="-122"/>
          </a:endParaRPr>
        </a:p>
      </dgm:t>
    </dgm:pt>
    <dgm:pt modelId="{B139D86A-B724-442A-A8CE-930EF7922EF2}" type="parTrans" cxnId="{D427B50C-A928-4ECC-8978-D9A28B0D6A09}">
      <dgm:prSet/>
      <dgm:spPr/>
      <dgm:t>
        <a:bodyPr/>
        <a:lstStyle/>
        <a:p>
          <a:endParaRPr lang="en-US" sz="3200" baseline="0">
            <a:latin typeface="Arial Nova" panose="020B0504020202020204" pitchFamily="34" charset="0"/>
            <a:ea typeface="宋体" panose="02010600030101010101" pitchFamily="2" charset="-122"/>
          </a:endParaRPr>
        </a:p>
      </dgm:t>
    </dgm:pt>
    <dgm:pt modelId="{F43D357C-EFBB-44BE-BC6F-09F79599A343}" type="sibTrans" cxnId="{D427B50C-A928-4ECC-8978-D9A28B0D6A09}">
      <dgm:prSet/>
      <dgm:spPr/>
      <dgm:t>
        <a:bodyPr/>
        <a:lstStyle/>
        <a:p>
          <a:endParaRPr lang="en-US" baseline="0">
            <a:latin typeface="Arial Nova" panose="020B0504020202020204" pitchFamily="34" charset="0"/>
            <a:ea typeface="宋体" panose="02010600030101010101" pitchFamily="2" charset="-122"/>
          </a:endParaRPr>
        </a:p>
      </dgm:t>
    </dgm:pt>
    <dgm:pt modelId="{AA1E964D-0D78-4B0E-BEDF-740B9E828EBF}">
      <dgm:prSet/>
      <dgm:spPr/>
      <dgm:t>
        <a:bodyPr/>
        <a:lstStyle/>
        <a:p>
          <a:r>
            <a:rPr lang="en-US" altLang="zh-CN" baseline="0">
              <a:latin typeface="Arial Nova" panose="020B0504020202020204" pitchFamily="34" charset="0"/>
              <a:ea typeface="宋体" panose="02010600030101010101" pitchFamily="2" charset="-122"/>
            </a:rPr>
            <a:t>8.2 R</a:t>
          </a:r>
          <a:r>
            <a:rPr lang="zh-CN" altLang="en-US" baseline="0">
              <a:latin typeface="Arial Nova" panose="020B0504020202020204" pitchFamily="34" charset="0"/>
              <a:ea typeface="宋体" panose="02010600030101010101" pitchFamily="2" charset="-122"/>
            </a:rPr>
            <a:t>语言的高级编程举例</a:t>
          </a:r>
          <a:endParaRPr lang="en-US" baseline="0">
            <a:latin typeface="Arial Nova" panose="020B0504020202020204" pitchFamily="34" charset="0"/>
            <a:ea typeface="宋体" panose="02010600030101010101" pitchFamily="2" charset="-122"/>
          </a:endParaRPr>
        </a:p>
      </dgm:t>
    </dgm:pt>
    <dgm:pt modelId="{6AFCA424-9C9A-46A7-83DC-4E0B0B833BC5}" type="parTrans" cxnId="{753FBADE-C2B6-4E95-8E06-9E8FDD3665CC}">
      <dgm:prSet/>
      <dgm:spPr/>
      <dgm:t>
        <a:bodyPr/>
        <a:lstStyle/>
        <a:p>
          <a:endParaRPr lang="en-US" sz="3200" baseline="0">
            <a:latin typeface="Arial Nova" panose="020B0504020202020204" pitchFamily="34" charset="0"/>
            <a:ea typeface="宋体" panose="02010600030101010101" pitchFamily="2" charset="-122"/>
          </a:endParaRPr>
        </a:p>
      </dgm:t>
    </dgm:pt>
    <dgm:pt modelId="{B31DD9E5-F322-4BF2-94DB-4E78B2970518}" type="sibTrans" cxnId="{753FBADE-C2B6-4E95-8E06-9E8FDD3665CC}">
      <dgm:prSet/>
      <dgm:spPr/>
      <dgm:t>
        <a:bodyPr/>
        <a:lstStyle/>
        <a:p>
          <a:endParaRPr lang="en-US" baseline="0">
            <a:latin typeface="Arial Nova" panose="020B0504020202020204" pitchFamily="34" charset="0"/>
            <a:ea typeface="宋体" panose="02010600030101010101" pitchFamily="2" charset="-122"/>
          </a:endParaRPr>
        </a:p>
      </dgm:t>
    </dgm:pt>
    <dgm:pt modelId="{DB982E39-1AB2-41BF-8DBD-F4275B6C8D11}">
      <dgm:prSet/>
      <dgm:spPr/>
      <dgm:t>
        <a:bodyPr/>
        <a:lstStyle/>
        <a:p>
          <a:r>
            <a:rPr lang="en-US" baseline="0" dirty="0">
              <a:latin typeface="Arial Nova" panose="020B0504020202020204" pitchFamily="34" charset="0"/>
              <a:ea typeface="宋体" panose="02010600030101010101" pitchFamily="2" charset="-122"/>
            </a:rPr>
            <a:t>8.3 </a:t>
          </a:r>
          <a:r>
            <a:rPr lang="en-US" altLang="zh-CN" baseline="0" dirty="0">
              <a:latin typeface="Arial Nova" panose="020B0504020202020204" pitchFamily="34" charset="0"/>
              <a:ea typeface="宋体" panose="02010600030101010101" pitchFamily="2" charset="-122"/>
            </a:rPr>
            <a:t>R</a:t>
          </a:r>
          <a:r>
            <a:rPr lang="zh-CN" altLang="en-US" baseline="0" dirty="0">
              <a:latin typeface="Arial Nova" panose="020B0504020202020204" pitchFamily="34" charset="0"/>
              <a:ea typeface="宋体" panose="02010600030101010101" pitchFamily="2" charset="-122"/>
            </a:rPr>
            <a:t>语言的高级绘图功能</a:t>
          </a:r>
          <a:endParaRPr lang="en-US" baseline="0" dirty="0">
            <a:latin typeface="Arial Nova" panose="020B0504020202020204" pitchFamily="34" charset="0"/>
            <a:ea typeface="宋体" panose="02010600030101010101" pitchFamily="2" charset="-122"/>
          </a:endParaRPr>
        </a:p>
      </dgm:t>
    </dgm:pt>
    <dgm:pt modelId="{F2E68187-B668-478B-8432-6108047640A7}" type="parTrans" cxnId="{7D9F7290-B56F-46C4-9464-0C44AAE78A83}">
      <dgm:prSet/>
      <dgm:spPr/>
      <dgm:t>
        <a:bodyPr/>
        <a:lstStyle/>
        <a:p>
          <a:endParaRPr lang="zh-CN" altLang="en-US"/>
        </a:p>
      </dgm:t>
    </dgm:pt>
    <dgm:pt modelId="{3E87BED2-8889-4C30-B51A-DFFE408F7927}" type="sibTrans" cxnId="{7D9F7290-B56F-46C4-9464-0C44AAE78A83}">
      <dgm:prSet/>
      <dgm:spPr/>
      <dgm:t>
        <a:bodyPr/>
        <a:lstStyle/>
        <a:p>
          <a:endParaRPr lang="zh-CN" altLang="en-US"/>
        </a:p>
      </dgm:t>
    </dgm:pt>
    <dgm:pt modelId="{6A3F525D-A4AF-4A47-99E7-DA100EF83512}">
      <dgm:prSet/>
      <dgm:spPr/>
      <dgm:t>
        <a:bodyPr/>
        <a:lstStyle/>
        <a:p>
          <a:r>
            <a:rPr lang="en-US" baseline="0" dirty="0">
              <a:latin typeface="Arial Nova" panose="020B0504020202020204" pitchFamily="34" charset="0"/>
              <a:ea typeface="宋体" panose="02010600030101010101" pitchFamily="2" charset="-122"/>
            </a:rPr>
            <a:t>8.4 </a:t>
          </a:r>
          <a:r>
            <a:rPr lang="zh-CN" altLang="en-US" baseline="0" dirty="0">
              <a:latin typeface="Arial Nova" panose="020B0504020202020204" pitchFamily="34" charset="0"/>
              <a:ea typeface="宋体" panose="02010600030101010101" pitchFamily="2" charset="-122"/>
            </a:rPr>
            <a:t>结果输出与报告生成</a:t>
          </a:r>
          <a:endParaRPr lang="en-US" baseline="0" dirty="0">
            <a:latin typeface="Arial Nova" panose="020B0504020202020204" pitchFamily="34" charset="0"/>
            <a:ea typeface="宋体" panose="02010600030101010101" pitchFamily="2" charset="-122"/>
          </a:endParaRPr>
        </a:p>
      </dgm:t>
    </dgm:pt>
    <dgm:pt modelId="{EEA805D7-D53F-4635-BA31-944D80070EDA}" type="parTrans" cxnId="{6051A8DB-47F6-4094-8CC5-8332CD9F48D1}">
      <dgm:prSet/>
      <dgm:spPr/>
      <dgm:t>
        <a:bodyPr/>
        <a:lstStyle/>
        <a:p>
          <a:endParaRPr lang="zh-CN" altLang="en-US"/>
        </a:p>
      </dgm:t>
    </dgm:pt>
    <dgm:pt modelId="{3FC35126-21B8-4202-8D54-9D0FC613B1D2}" type="sibTrans" cxnId="{6051A8DB-47F6-4094-8CC5-8332CD9F48D1}">
      <dgm:prSet/>
      <dgm:spPr/>
      <dgm:t>
        <a:bodyPr/>
        <a:lstStyle/>
        <a:p>
          <a:endParaRPr lang="zh-CN" altLang="en-US"/>
        </a:p>
      </dgm:t>
    </dgm:pt>
    <dgm:pt modelId="{0D511BA4-0385-4192-8C93-2FBDEB2322D0}" type="pres">
      <dgm:prSet presAssocID="{069E294F-1B8D-465B-B4BB-AC03EF0759EB}" presName="linear" presStyleCnt="0">
        <dgm:presLayoutVars>
          <dgm:animLvl val="lvl"/>
          <dgm:resizeHandles val="exact"/>
        </dgm:presLayoutVars>
      </dgm:prSet>
      <dgm:spPr/>
    </dgm:pt>
    <dgm:pt modelId="{78B524D7-9176-4F8E-98C1-652729C00C64}" type="pres">
      <dgm:prSet presAssocID="{EC0DBF28-09D8-4623-81FC-FD8B0AA99DE4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D3B90920-58C9-47A9-BCF9-1A6F7CC53DA4}" type="pres">
      <dgm:prSet presAssocID="{F43D357C-EFBB-44BE-BC6F-09F79599A343}" presName="spacer" presStyleCnt="0"/>
      <dgm:spPr/>
    </dgm:pt>
    <dgm:pt modelId="{39092C36-E0A6-4BC6-9B4A-0C2C741D6767}" type="pres">
      <dgm:prSet presAssocID="{AA1E964D-0D78-4B0E-BEDF-740B9E828EBF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DD24722C-5EB1-42FC-B7C7-09B020BAF0D5}" type="pres">
      <dgm:prSet presAssocID="{B31DD9E5-F322-4BF2-94DB-4E78B2970518}" presName="spacer" presStyleCnt="0"/>
      <dgm:spPr/>
    </dgm:pt>
    <dgm:pt modelId="{BFAD92E7-EB94-40B1-B0F8-8BE57C89B991}" type="pres">
      <dgm:prSet presAssocID="{DB982E39-1AB2-41BF-8DBD-F4275B6C8D11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C69D06CA-BC16-4F26-A13C-3F45B7ECB832}" type="pres">
      <dgm:prSet presAssocID="{3E87BED2-8889-4C30-B51A-DFFE408F7927}" presName="spacer" presStyleCnt="0"/>
      <dgm:spPr/>
    </dgm:pt>
    <dgm:pt modelId="{1A832867-E10A-4B08-8299-2016927DA0DC}" type="pres">
      <dgm:prSet presAssocID="{6A3F525D-A4AF-4A47-99E7-DA100EF83512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D427B50C-A928-4ECC-8978-D9A28B0D6A09}" srcId="{069E294F-1B8D-465B-B4BB-AC03EF0759EB}" destId="{EC0DBF28-09D8-4623-81FC-FD8B0AA99DE4}" srcOrd="0" destOrd="0" parTransId="{B139D86A-B724-442A-A8CE-930EF7922EF2}" sibTransId="{F43D357C-EFBB-44BE-BC6F-09F79599A343}"/>
    <dgm:cxn modelId="{E80AD828-CA1D-44E4-8B59-B921E0E3FCBF}" type="presOf" srcId="{069E294F-1B8D-465B-B4BB-AC03EF0759EB}" destId="{0D511BA4-0385-4192-8C93-2FBDEB2322D0}" srcOrd="0" destOrd="0" presId="urn:microsoft.com/office/officeart/2005/8/layout/vList2"/>
    <dgm:cxn modelId="{FBED4D31-7E00-4B42-840A-266561CEA98D}" type="presOf" srcId="{AA1E964D-0D78-4B0E-BEDF-740B9E828EBF}" destId="{39092C36-E0A6-4BC6-9B4A-0C2C741D6767}" srcOrd="0" destOrd="0" presId="urn:microsoft.com/office/officeart/2005/8/layout/vList2"/>
    <dgm:cxn modelId="{D27B1D70-3F4B-438E-A555-739A8A333C88}" type="presOf" srcId="{6A3F525D-A4AF-4A47-99E7-DA100EF83512}" destId="{1A832867-E10A-4B08-8299-2016927DA0DC}" srcOrd="0" destOrd="0" presId="urn:microsoft.com/office/officeart/2005/8/layout/vList2"/>
    <dgm:cxn modelId="{7D9F7290-B56F-46C4-9464-0C44AAE78A83}" srcId="{069E294F-1B8D-465B-B4BB-AC03EF0759EB}" destId="{DB982E39-1AB2-41BF-8DBD-F4275B6C8D11}" srcOrd="2" destOrd="0" parTransId="{F2E68187-B668-478B-8432-6108047640A7}" sibTransId="{3E87BED2-8889-4C30-B51A-DFFE408F7927}"/>
    <dgm:cxn modelId="{B2C2B5A5-37C8-4E0C-AEB1-09C1246176BC}" type="presOf" srcId="{DB982E39-1AB2-41BF-8DBD-F4275B6C8D11}" destId="{BFAD92E7-EB94-40B1-B0F8-8BE57C89B991}" srcOrd="0" destOrd="0" presId="urn:microsoft.com/office/officeart/2005/8/layout/vList2"/>
    <dgm:cxn modelId="{6051A8DB-47F6-4094-8CC5-8332CD9F48D1}" srcId="{069E294F-1B8D-465B-B4BB-AC03EF0759EB}" destId="{6A3F525D-A4AF-4A47-99E7-DA100EF83512}" srcOrd="3" destOrd="0" parTransId="{EEA805D7-D53F-4635-BA31-944D80070EDA}" sibTransId="{3FC35126-21B8-4202-8D54-9D0FC613B1D2}"/>
    <dgm:cxn modelId="{753FBADE-C2B6-4E95-8E06-9E8FDD3665CC}" srcId="{069E294F-1B8D-465B-B4BB-AC03EF0759EB}" destId="{AA1E964D-0D78-4B0E-BEDF-740B9E828EBF}" srcOrd="1" destOrd="0" parTransId="{6AFCA424-9C9A-46A7-83DC-4E0B0B833BC5}" sibTransId="{B31DD9E5-F322-4BF2-94DB-4E78B2970518}"/>
    <dgm:cxn modelId="{E4F2E6E6-FD50-4EDA-8383-AE2443666DD4}" type="presOf" srcId="{EC0DBF28-09D8-4623-81FC-FD8B0AA99DE4}" destId="{78B524D7-9176-4F8E-98C1-652729C00C64}" srcOrd="0" destOrd="0" presId="urn:microsoft.com/office/officeart/2005/8/layout/vList2"/>
    <dgm:cxn modelId="{1A2509F4-06CC-4A80-8EC0-7DEEE3EE0EEE}" type="presParOf" srcId="{0D511BA4-0385-4192-8C93-2FBDEB2322D0}" destId="{78B524D7-9176-4F8E-98C1-652729C00C64}" srcOrd="0" destOrd="0" presId="urn:microsoft.com/office/officeart/2005/8/layout/vList2"/>
    <dgm:cxn modelId="{8741579F-4047-4D53-921E-BDC5B10C5508}" type="presParOf" srcId="{0D511BA4-0385-4192-8C93-2FBDEB2322D0}" destId="{D3B90920-58C9-47A9-BCF9-1A6F7CC53DA4}" srcOrd="1" destOrd="0" presId="urn:microsoft.com/office/officeart/2005/8/layout/vList2"/>
    <dgm:cxn modelId="{FFCE23FC-4AAE-49BD-8973-AD57C06D034F}" type="presParOf" srcId="{0D511BA4-0385-4192-8C93-2FBDEB2322D0}" destId="{39092C36-E0A6-4BC6-9B4A-0C2C741D6767}" srcOrd="2" destOrd="0" presId="urn:microsoft.com/office/officeart/2005/8/layout/vList2"/>
    <dgm:cxn modelId="{B710A5AC-9E06-433E-BC02-6C5DAA02EABA}" type="presParOf" srcId="{0D511BA4-0385-4192-8C93-2FBDEB2322D0}" destId="{DD24722C-5EB1-42FC-B7C7-09B020BAF0D5}" srcOrd="3" destOrd="0" presId="urn:microsoft.com/office/officeart/2005/8/layout/vList2"/>
    <dgm:cxn modelId="{DEB88840-19FF-4EC6-B31F-EBC995C2A542}" type="presParOf" srcId="{0D511BA4-0385-4192-8C93-2FBDEB2322D0}" destId="{BFAD92E7-EB94-40B1-B0F8-8BE57C89B991}" srcOrd="4" destOrd="0" presId="urn:microsoft.com/office/officeart/2005/8/layout/vList2"/>
    <dgm:cxn modelId="{67C23C61-8FB7-4CB8-B3DD-1B955D3293BC}" type="presParOf" srcId="{0D511BA4-0385-4192-8C93-2FBDEB2322D0}" destId="{C69D06CA-BC16-4F26-A13C-3F45B7ECB832}" srcOrd="5" destOrd="0" presId="urn:microsoft.com/office/officeart/2005/8/layout/vList2"/>
    <dgm:cxn modelId="{F27327FF-D7B1-426D-A5A2-3830CAD96BE6}" type="presParOf" srcId="{0D511BA4-0385-4192-8C93-2FBDEB2322D0}" destId="{1A832867-E10A-4B08-8299-2016927DA0DC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B524D7-9176-4F8E-98C1-652729C00C64}">
      <dsp:nvSpPr>
        <dsp:cNvPr id="0" name=""/>
        <dsp:cNvSpPr/>
      </dsp:nvSpPr>
      <dsp:spPr>
        <a:xfrm>
          <a:off x="0" y="502584"/>
          <a:ext cx="5891471" cy="95589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800" kern="1200" baseline="0" dirty="0">
              <a:latin typeface="Arial Nova" panose="020B0504020202020204" pitchFamily="34" charset="0"/>
              <a:ea typeface="宋体" panose="02010600030101010101" pitchFamily="2" charset="-122"/>
            </a:rPr>
            <a:t>8.1 R</a:t>
          </a:r>
          <a:r>
            <a:rPr lang="zh-CN" altLang="en-US" sz="3800" kern="1200" baseline="0" dirty="0">
              <a:latin typeface="Arial Nova" panose="020B0504020202020204" pitchFamily="34" charset="0"/>
              <a:ea typeface="宋体" panose="02010600030101010101" pitchFamily="2" charset="-122"/>
            </a:rPr>
            <a:t>语言的编程概述</a:t>
          </a:r>
          <a:endParaRPr lang="en-US" sz="3800" kern="1200" baseline="0" dirty="0">
            <a:latin typeface="Arial Nova" panose="020B0504020202020204" pitchFamily="34" charset="0"/>
            <a:ea typeface="宋体" panose="02010600030101010101" pitchFamily="2" charset="-122"/>
          </a:endParaRPr>
        </a:p>
      </dsp:txBody>
      <dsp:txXfrm>
        <a:off x="46663" y="549247"/>
        <a:ext cx="5798145" cy="862564"/>
      </dsp:txXfrm>
    </dsp:sp>
    <dsp:sp modelId="{39092C36-E0A6-4BC6-9B4A-0C2C741D6767}">
      <dsp:nvSpPr>
        <dsp:cNvPr id="0" name=""/>
        <dsp:cNvSpPr/>
      </dsp:nvSpPr>
      <dsp:spPr>
        <a:xfrm>
          <a:off x="0" y="1567914"/>
          <a:ext cx="5891471" cy="955890"/>
        </a:xfrm>
        <a:prstGeom prst="roundRect">
          <a:avLst/>
        </a:prstGeom>
        <a:solidFill>
          <a:schemeClr val="accent2">
            <a:hueOff val="-504594"/>
            <a:satOff val="-412"/>
            <a:lumOff val="-32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800" kern="1200" baseline="0">
              <a:latin typeface="Arial Nova" panose="020B0504020202020204" pitchFamily="34" charset="0"/>
              <a:ea typeface="宋体" panose="02010600030101010101" pitchFamily="2" charset="-122"/>
            </a:rPr>
            <a:t>8.2 R</a:t>
          </a:r>
          <a:r>
            <a:rPr lang="zh-CN" altLang="en-US" sz="3800" kern="1200" baseline="0">
              <a:latin typeface="Arial Nova" panose="020B0504020202020204" pitchFamily="34" charset="0"/>
              <a:ea typeface="宋体" panose="02010600030101010101" pitchFamily="2" charset="-122"/>
            </a:rPr>
            <a:t>语言的高级编程举例</a:t>
          </a:r>
          <a:endParaRPr lang="en-US" sz="3800" kern="1200" baseline="0">
            <a:latin typeface="Arial Nova" panose="020B0504020202020204" pitchFamily="34" charset="0"/>
            <a:ea typeface="宋体" panose="02010600030101010101" pitchFamily="2" charset="-122"/>
          </a:endParaRPr>
        </a:p>
      </dsp:txBody>
      <dsp:txXfrm>
        <a:off x="46663" y="1614577"/>
        <a:ext cx="5798145" cy="862564"/>
      </dsp:txXfrm>
    </dsp:sp>
    <dsp:sp modelId="{BFAD92E7-EB94-40B1-B0F8-8BE57C89B991}">
      <dsp:nvSpPr>
        <dsp:cNvPr id="0" name=""/>
        <dsp:cNvSpPr/>
      </dsp:nvSpPr>
      <dsp:spPr>
        <a:xfrm>
          <a:off x="0" y="2633244"/>
          <a:ext cx="5891471" cy="955890"/>
        </a:xfrm>
        <a:prstGeom prst="roundRect">
          <a:avLst/>
        </a:prstGeom>
        <a:solidFill>
          <a:schemeClr val="accent2">
            <a:hueOff val="-1009187"/>
            <a:satOff val="-824"/>
            <a:lumOff val="-65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baseline="0" dirty="0">
              <a:latin typeface="Arial Nova" panose="020B0504020202020204" pitchFamily="34" charset="0"/>
              <a:ea typeface="宋体" panose="02010600030101010101" pitchFamily="2" charset="-122"/>
            </a:rPr>
            <a:t>8.3 </a:t>
          </a:r>
          <a:r>
            <a:rPr lang="en-US" altLang="zh-CN" sz="3800" kern="1200" baseline="0" dirty="0">
              <a:latin typeface="Arial Nova" panose="020B0504020202020204" pitchFamily="34" charset="0"/>
              <a:ea typeface="宋体" panose="02010600030101010101" pitchFamily="2" charset="-122"/>
            </a:rPr>
            <a:t>R</a:t>
          </a:r>
          <a:r>
            <a:rPr lang="zh-CN" altLang="en-US" sz="3800" kern="1200" baseline="0" dirty="0">
              <a:latin typeface="Arial Nova" panose="020B0504020202020204" pitchFamily="34" charset="0"/>
              <a:ea typeface="宋体" panose="02010600030101010101" pitchFamily="2" charset="-122"/>
            </a:rPr>
            <a:t>语言的高级绘图功能</a:t>
          </a:r>
          <a:endParaRPr lang="en-US" sz="3800" kern="1200" baseline="0" dirty="0">
            <a:latin typeface="Arial Nova" panose="020B0504020202020204" pitchFamily="34" charset="0"/>
            <a:ea typeface="宋体" panose="02010600030101010101" pitchFamily="2" charset="-122"/>
          </a:endParaRPr>
        </a:p>
      </dsp:txBody>
      <dsp:txXfrm>
        <a:off x="46663" y="2679907"/>
        <a:ext cx="5798145" cy="862564"/>
      </dsp:txXfrm>
    </dsp:sp>
    <dsp:sp modelId="{1A832867-E10A-4B08-8299-2016927DA0DC}">
      <dsp:nvSpPr>
        <dsp:cNvPr id="0" name=""/>
        <dsp:cNvSpPr/>
      </dsp:nvSpPr>
      <dsp:spPr>
        <a:xfrm>
          <a:off x="0" y="3698574"/>
          <a:ext cx="5891471" cy="955890"/>
        </a:xfrm>
        <a:prstGeom prst="roundRect">
          <a:avLst/>
        </a:prstGeom>
        <a:solidFill>
          <a:schemeClr val="accent2">
            <a:hueOff val="-1513781"/>
            <a:satOff val="-1236"/>
            <a:lumOff val="-98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baseline="0" dirty="0">
              <a:latin typeface="Arial Nova" panose="020B0504020202020204" pitchFamily="34" charset="0"/>
              <a:ea typeface="宋体" panose="02010600030101010101" pitchFamily="2" charset="-122"/>
            </a:rPr>
            <a:t>8.4 </a:t>
          </a:r>
          <a:r>
            <a:rPr lang="zh-CN" altLang="en-US" sz="3800" kern="1200" baseline="0" dirty="0">
              <a:latin typeface="Arial Nova" panose="020B0504020202020204" pitchFamily="34" charset="0"/>
              <a:ea typeface="宋体" panose="02010600030101010101" pitchFamily="2" charset="-122"/>
            </a:rPr>
            <a:t>结果输出与报告生成</a:t>
          </a:r>
          <a:endParaRPr lang="en-US" sz="3800" kern="1200" baseline="0" dirty="0">
            <a:latin typeface="Arial Nova" panose="020B0504020202020204" pitchFamily="34" charset="0"/>
            <a:ea typeface="宋体" panose="02010600030101010101" pitchFamily="2" charset="-122"/>
          </a:endParaRPr>
        </a:p>
      </dsp:txBody>
      <dsp:txXfrm>
        <a:off x="46663" y="3745237"/>
        <a:ext cx="5798145" cy="86256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FD1FC2-7B57-B840-9CF2-C8CCDC211BAA}" type="datetimeFigureOut">
              <a:rPr lang="en-CN" smtClean="0"/>
              <a:t>12/09/2024</a:t>
            </a:fld>
            <a:endParaRPr lang="en-C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EBF689-31EE-0945-8A16-5ABD20774B62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6059796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EBF689-31EE-0945-8A16-5ABD20774B62}" type="slidenum">
              <a:rPr lang="en-CN" smtClean="0"/>
              <a:t>1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9463559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DEBF689-31EE-0945-8A16-5ABD20774B62}" type="slidenum">
              <a:rPr kumimoji="0" lang="en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C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872893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DEBF689-31EE-0945-8A16-5ABD20774B62}" type="slidenum">
              <a:rPr kumimoji="0" lang="en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C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342148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DEBF689-31EE-0945-8A16-5ABD20774B62}" type="slidenum">
              <a:rPr kumimoji="0" lang="en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C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79731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DEBF689-31EE-0945-8A16-5ABD20774B62}" type="slidenum">
              <a:rPr kumimoji="0" lang="en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C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513817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DEBF689-31EE-0945-8A16-5ABD20774B62}" type="slidenum">
              <a:rPr kumimoji="0" lang="en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C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109207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DEBF689-31EE-0945-8A16-5ABD20774B62}" type="slidenum">
              <a:rPr kumimoji="0" lang="en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C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997001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DEBF689-31EE-0945-8A16-5ABD20774B62}" type="slidenum">
              <a:rPr kumimoji="0" lang="en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C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597903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DEBF689-31EE-0945-8A16-5ABD20774B62}" type="slidenum">
              <a:rPr kumimoji="0" lang="en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C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71789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DEBF689-31EE-0945-8A16-5ABD20774B62}" type="slidenum">
              <a:rPr kumimoji="0" lang="en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C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187258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DEBF689-31EE-0945-8A16-5ABD20774B62}" type="slidenum">
              <a:rPr kumimoji="0" lang="en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C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62826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EBF689-31EE-0945-8A16-5ABD20774B62}" type="slidenum">
              <a:rPr lang="en-CN" smtClean="0"/>
              <a:t>2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08323186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DEBF689-31EE-0945-8A16-5ABD20774B62}" type="slidenum">
              <a:rPr kumimoji="0" lang="en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C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1910624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EBF689-31EE-0945-8A16-5ABD20774B62}" type="slidenum">
              <a:rPr lang="en-CN" smtClean="0"/>
              <a:t>21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4692557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EBF689-31EE-0945-8A16-5ABD20774B62}" type="slidenum">
              <a:rPr lang="en-CN" smtClean="0"/>
              <a:t>3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9627770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EBF689-31EE-0945-8A16-5ABD20774B62}" type="slidenum">
              <a:rPr lang="en-CN" smtClean="0"/>
              <a:t>4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7579133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DEBF689-31EE-0945-8A16-5ABD20774B62}" type="slidenum">
              <a:rPr kumimoji="0" lang="en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C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511947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DEBF689-31EE-0945-8A16-5ABD20774B62}" type="slidenum">
              <a:rPr kumimoji="0" lang="en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C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968017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DEBF689-31EE-0945-8A16-5ABD20774B62}" type="slidenum">
              <a:rPr kumimoji="0" lang="en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C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512398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DEBF689-31EE-0945-8A16-5ABD20774B62}" type="slidenum">
              <a:rPr kumimoji="0" lang="en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C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31926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DEBF689-31EE-0945-8A16-5ABD20774B62}" type="slidenum">
              <a:rPr kumimoji="0" lang="en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C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662794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058BF-C5E1-4B52-BD8A-FD1AD57793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lnSpc>
                <a:spcPct val="125000"/>
              </a:lnSpc>
              <a:defRPr sz="5400" spc="14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CD51F7-3CC3-4BB7-8291-B1789482E8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lnSpc>
                <a:spcPct val="125000"/>
              </a:lnSpc>
              <a:buNone/>
              <a:defRPr sz="2400" baseline="0">
                <a:latin typeface="Arial Nova" panose="020F0502020204030204" pitchFamily="34" charset="0"/>
                <a:ea typeface="宋体" panose="02010600030101010101" pitchFamily="2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320447-D6C7-43E1-AE88-1FB66CC9C5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A76A3-ADC8-4477-8FC1-B9DD55D84908}" type="datetime1">
              <a:rPr lang="en-US" smtClean="0"/>
              <a:t>12/9/2024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5E17B6-E7FC-473A-8D5F-0E6B838EA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4AF4E0-FDDB-42B9-862C-7BBC501CD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49030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E922F-6166-4009-A42D-027DC7180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7791CF-167D-446D-9F99-6976C986E2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3CA422-E040-4DE1-9DA5-C8D37C116A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62538-DC4D-4667-96E5-B3278DDF8B12}" type="datetime1">
              <a:rPr lang="en-US" smtClean="0"/>
              <a:t>12/9/2024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813B0B-60E7-494E-91CB-055BC26906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48C554-7C1B-4D8F-9B6B-044926569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0379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EC66EF0-6ED8-49A7-BDAD-E20A143FAEA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FCE9CD-90A9-44BA-B293-0662E077DD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57DAE0-05C4-460B-B96D-BD183ED030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80548-5C08-4BE3-B63E-F2BB63B0B00C}" type="datetime1">
              <a:rPr lang="en-US" smtClean="0"/>
              <a:t>12/9/2024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B3CA93-55C9-4AA3-89A0-55490F745B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BFD820-FF26-4325-816F-310C30F80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17475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736C8-0B4F-4655-A630-0B1D2540B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5400" spc="14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78B888-85E0-4D92-903E-C3FE7E870D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25000"/>
              </a:lnSpc>
              <a:defRPr/>
            </a:lvl1pPr>
            <a:lvl2pPr>
              <a:lnSpc>
                <a:spcPct val="125000"/>
              </a:lnSpc>
              <a:defRPr/>
            </a:lvl2pPr>
            <a:lvl3pPr>
              <a:lnSpc>
                <a:spcPct val="125000"/>
              </a:lnSpc>
              <a:defRPr/>
            </a:lvl3pPr>
            <a:lvl4pPr>
              <a:lnSpc>
                <a:spcPct val="125000"/>
              </a:lnSpc>
              <a:defRPr/>
            </a:lvl4pPr>
            <a:lvl5pPr>
              <a:lnSpc>
                <a:spcPct val="125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648916-250B-4232-BD7D-571FDE79F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F49BE-398D-479A-8A7E-5DDBCA61EDCB}" type="datetime1">
              <a:rPr lang="en-US" smtClean="0"/>
              <a:t>12/9/2024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A8BFB4-647C-4104-B6D4-3346051C3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0FA73F-2BE8-4370-AE90-58F4CE51F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7938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1446D-9FAC-4157-A41A-51675C8BE9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1709738"/>
            <a:ext cx="10570210" cy="2758895"/>
          </a:xfrm>
        </p:spPr>
        <p:txBody>
          <a:bodyPr anchor="b">
            <a:normAutofit/>
          </a:bodyPr>
          <a:lstStyle>
            <a:lvl1pPr>
              <a:lnSpc>
                <a:spcPct val="125000"/>
              </a:lnSpc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AF8D4A-8F93-4399-9546-64F286400D2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77240" y="4589463"/>
            <a:ext cx="10570210" cy="1500187"/>
          </a:xfrm>
        </p:spPr>
        <p:txBody>
          <a:bodyPr/>
          <a:lstStyle>
            <a:lvl1pPr marL="0" indent="0">
              <a:lnSpc>
                <a:spcPct val="125000"/>
              </a:lnSpc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C2FD4-BF96-470C-8247-20DFAE1CF8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0C193-4974-4A1F-9C63-07D595E30D66}" type="datetime1">
              <a:rPr lang="en-US" smtClean="0"/>
              <a:t>12/9/2024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175A2D-86C4-4467-BAB8-E9ED004D2C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442A4D-D9B2-4C82-95E4-B86F9F5F3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2292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6B3AA-8C30-429E-B934-AF1220438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15834E-691F-4728-88F5-A0C4696695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77240" y="1825625"/>
            <a:ext cx="524256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876374-880F-4E25-9F88-79E3C1AB1F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19BD69-B509-4FCE-95A8-ED03FFC8CC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AA87F-28D4-4BF0-B81F-877A89DFD5AC}" type="datetime1">
              <a:rPr lang="en-US" smtClean="0"/>
              <a:t>12/9/2024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7C287B-AE5B-490B-BF81-A50D7A2E87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3C2246-303C-4A29-B6EA-E62CEDE6C2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7482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2FE79-D5BE-43E8-B6C5-2675B7F4D8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365125"/>
            <a:ext cx="10578148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9D3A07-BA51-4113-902E-830A887D23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7240" y="1801812"/>
            <a:ext cx="5220335" cy="9350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E320A9-E274-4E1B-B02D-9A3F510A1F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77240" y="2825749"/>
            <a:ext cx="5220335" cy="33639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E80D3A-C2A8-4B78-B7E2-4908C74B1C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801812"/>
            <a:ext cx="5183188" cy="9350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5D84DD-9460-4B08-86AD-27486A9400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825749"/>
            <a:ext cx="5183188" cy="33639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4B0B7F8-282C-4210-AE7D-F35228BAC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9F1F3-208B-49A3-B337-9C8ACEB3E0E1}" type="datetime1">
              <a:rPr lang="en-US" smtClean="0"/>
              <a:t>12/9/2024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E343A9-1067-4DCF-BACC-1F7F380502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F84E471-04DB-4DB5-8CC5-16B3FC885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3179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D87C0-272E-4E50-A316-78079B2B9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365125"/>
            <a:ext cx="1065911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06C1C9-1F69-432A-858C-D828B56E16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F6CA6-7293-4AA2-A0E0-A3BF4416E786}" type="datetime1">
              <a:rPr lang="en-US" smtClean="0"/>
              <a:t>12/9/2024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6D9A1B-D149-4B97-B161-3D7C9ADBCF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B3722F-8C88-4E54-8CD6-12D31A05F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6001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0E1B4EE-6DFC-45F3-9174-D913EB57CB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87016-7BCD-46FB-8EE3-AB6C369108B4}" type="datetime1">
              <a:rPr lang="en-US" smtClean="0"/>
              <a:t>12/9/2024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F7F7DC-6DDE-4337-AD27-BBE7D54224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C58EA9-3AC4-421E-B133-1FA7757DF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9274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035BB-74CC-43E9-B71F-A5C05D17E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457200"/>
            <a:ext cx="3994785" cy="2501900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AADC9E-7845-4DB1-87E3-6FBFB2B03B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C925A8-2A07-43B9-B549-061F368498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77240" y="3092450"/>
            <a:ext cx="3994785" cy="2776537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1A9037-0564-43A1-8156-1D9932E1F8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47011-1FFC-4EF8-9A2E-53B4AD2ADBD4}" type="datetime1">
              <a:rPr lang="en-US" smtClean="0"/>
              <a:t>12/9/2024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FF0D40-D0E1-49C9-BE47-91BBC50AB2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D129BD-890D-412E-9805-D29F4A0D3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7641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8ADB4-BA7B-42C2-9C6C-58B2763F86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457200"/>
            <a:ext cx="3994785" cy="2505456"/>
          </a:xfrm>
        </p:spPr>
        <p:txBody>
          <a:bodyPr anchor="b"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9519B58-B546-4E6B-BE00-3D1D64DA869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AA0AB8-41A9-4548-9B83-3EFF79A007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77240" y="3081275"/>
            <a:ext cx="3994785" cy="2779776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BB33ED-A015-4992-A004-33D41CFFAD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2EB47-45B4-4EF5-A743-B4885DD2F060}" type="datetime1">
              <a:rPr lang="en-US" smtClean="0"/>
              <a:t>12/9/2024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C29CDA-E85F-47D1-83B7-02A50DEBFD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49625F-5352-4136-8AC4-F8899D00A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6747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99B5B3C5-A599-465B-B2B9-866E8B2087CE}"/>
              </a:ext>
            </a:extLst>
          </p:cNvPr>
          <p:cNvSpPr/>
          <p:nvPr/>
        </p:nvSpPr>
        <p:spPr>
          <a:xfrm>
            <a:off x="-1" y="-1"/>
            <a:ext cx="12192001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5C84982-7DD0-43B1-8A2D-BFA4DF1B4E60}"/>
              </a:ext>
            </a:extLst>
          </p:cNvPr>
          <p:cNvSpPr/>
          <p:nvPr/>
        </p:nvSpPr>
        <p:spPr>
          <a:xfrm>
            <a:off x="-1" y="-1"/>
            <a:ext cx="12192001" cy="68580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8" name="Decorative Circles">
            <a:extLst>
              <a:ext uri="{FF2B5EF4-FFF2-40B4-BE49-F238E27FC236}">
                <a16:creationId xmlns:a16="http://schemas.microsoft.com/office/drawing/2014/main" id="{1D912E1C-3BBA-42F0-A3EE-FEC382E7230A}"/>
              </a:ext>
            </a:extLst>
          </p:cNvPr>
          <p:cNvGrpSpPr/>
          <p:nvPr/>
        </p:nvGrpSpPr>
        <p:grpSpPr>
          <a:xfrm>
            <a:off x="-1" y="-1"/>
            <a:ext cx="12192001" cy="6858001"/>
            <a:chOff x="-1" y="-1"/>
            <a:chExt cx="12192001" cy="6858001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FEEAC76-E273-46A8-8F8E-CE59860FE70D}"/>
                </a:ext>
              </a:extLst>
            </p:cNvPr>
            <p:cNvSpPr/>
            <p:nvPr/>
          </p:nvSpPr>
          <p:spPr>
            <a:xfrm>
              <a:off x="209098" y="727602"/>
              <a:ext cx="172408" cy="172408"/>
            </a:xfrm>
            <a:prstGeom prst="ellipse">
              <a:avLst/>
            </a:prstGeom>
            <a:solidFill>
              <a:schemeClr val="accent2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76594A0E-9400-45AD-A431-1DA1C0B28966}"/>
                </a:ext>
              </a:extLst>
            </p:cNvPr>
            <p:cNvSpPr/>
            <p:nvPr/>
          </p:nvSpPr>
          <p:spPr>
            <a:xfrm>
              <a:off x="949947" y="136523"/>
              <a:ext cx="113367" cy="113367"/>
            </a:xfrm>
            <a:prstGeom prst="ellipse">
              <a:avLst/>
            </a:prstGeom>
            <a:solidFill>
              <a:srgbClr val="F39E29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20916D6C-D32F-42B6-8512-CD5EDB8F2B9B}"/>
                </a:ext>
              </a:extLst>
            </p:cNvPr>
            <p:cNvSpPr/>
            <p:nvPr/>
          </p:nvSpPr>
          <p:spPr>
            <a:xfrm>
              <a:off x="11575290" y="5859047"/>
              <a:ext cx="305780" cy="30578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3834846D-59C6-40F4-907C-F1A4689B58F1}"/>
                </a:ext>
              </a:extLst>
            </p:cNvPr>
            <p:cNvSpPr/>
            <p:nvPr/>
          </p:nvSpPr>
          <p:spPr>
            <a:xfrm>
              <a:off x="95730" y="1133938"/>
              <a:ext cx="226735" cy="226735"/>
            </a:xfrm>
            <a:prstGeom prst="ellipse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5A257CDF-2E36-4DC7-8EE4-5CD8F8ECAC87}"/>
                </a:ext>
              </a:extLst>
            </p:cNvPr>
            <p:cNvSpPr/>
            <p:nvPr/>
          </p:nvSpPr>
          <p:spPr>
            <a:xfrm>
              <a:off x="11536830" y="554419"/>
              <a:ext cx="382700" cy="3827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D5B26E0E-A115-4AE2-82D8-76BB93CC494F}"/>
                </a:ext>
              </a:extLst>
            </p:cNvPr>
            <p:cNvSpPr/>
            <p:nvPr/>
          </p:nvSpPr>
          <p:spPr>
            <a:xfrm>
              <a:off x="11224303" y="299808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755058DB-7E01-4E95-BF59-983AA1BBB38E}"/>
                </a:ext>
              </a:extLst>
            </p:cNvPr>
            <p:cNvSpPr/>
            <p:nvPr/>
          </p:nvSpPr>
          <p:spPr>
            <a:xfrm>
              <a:off x="11629630" y="5482355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A810F7E2-23F3-44D6-B09E-71E556536052}"/>
                </a:ext>
              </a:extLst>
            </p:cNvPr>
            <p:cNvSpPr/>
            <p:nvPr/>
          </p:nvSpPr>
          <p:spPr>
            <a:xfrm>
              <a:off x="10415328" y="6124958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59D5C391-E1DB-410A-A78C-ED3BBDFF0758}"/>
                </a:ext>
              </a:extLst>
            </p:cNvPr>
            <p:cNvSpPr/>
            <p:nvPr/>
          </p:nvSpPr>
          <p:spPr>
            <a:xfrm>
              <a:off x="10120382" y="6255986"/>
              <a:ext cx="305780" cy="30578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77C4944D-9373-4283-BCAA-927A0316659E}"/>
                </a:ext>
              </a:extLst>
            </p:cNvPr>
            <p:cNvSpPr/>
            <p:nvPr/>
          </p:nvSpPr>
          <p:spPr>
            <a:xfrm>
              <a:off x="9934343" y="6204350"/>
              <a:ext cx="113367" cy="11336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6804C521-2D9F-4CE4-AFD3-D4F1551FEC6A}"/>
                </a:ext>
              </a:extLst>
            </p:cNvPr>
            <p:cNvSpPr/>
            <p:nvPr/>
          </p:nvSpPr>
          <p:spPr>
            <a:xfrm>
              <a:off x="11642244" y="6317718"/>
              <a:ext cx="549756" cy="540282"/>
            </a:xfrm>
            <a:custGeom>
              <a:avLst/>
              <a:gdLst>
                <a:gd name="connsiteX0" fmla="*/ 1224540 w 2115556"/>
                <a:gd name="connsiteY0" fmla="*/ 0 h 2079100"/>
                <a:gd name="connsiteX1" fmla="*/ 2090421 w 2115556"/>
                <a:gd name="connsiteY1" fmla="*/ 358660 h 2079100"/>
                <a:gd name="connsiteX2" fmla="*/ 2115556 w 2115556"/>
                <a:gd name="connsiteY2" fmla="*/ 386315 h 2079100"/>
                <a:gd name="connsiteX3" fmla="*/ 2115556 w 2115556"/>
                <a:gd name="connsiteY3" fmla="*/ 2062765 h 2079100"/>
                <a:gd name="connsiteX4" fmla="*/ 2100710 w 2115556"/>
                <a:gd name="connsiteY4" fmla="*/ 2079100 h 2079100"/>
                <a:gd name="connsiteX5" fmla="*/ 348370 w 2115556"/>
                <a:gd name="connsiteY5" fmla="*/ 2079100 h 2079100"/>
                <a:gd name="connsiteX6" fmla="*/ 279625 w 2115556"/>
                <a:gd name="connsiteY6" fmla="*/ 2003461 h 2079100"/>
                <a:gd name="connsiteX7" fmla="*/ 0 w 2115556"/>
                <a:gd name="connsiteY7" fmla="*/ 1224540 h 2079100"/>
                <a:gd name="connsiteX8" fmla="*/ 1224540 w 2115556"/>
                <a:gd name="connsiteY8" fmla="*/ 0 h 207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15556" h="2079100">
                  <a:moveTo>
                    <a:pt x="1224540" y="0"/>
                  </a:moveTo>
                  <a:cubicBezTo>
                    <a:pt x="1562687" y="0"/>
                    <a:pt x="1868823" y="137062"/>
                    <a:pt x="2090421" y="358660"/>
                  </a:cubicBezTo>
                  <a:lnTo>
                    <a:pt x="2115556" y="386315"/>
                  </a:lnTo>
                  <a:lnTo>
                    <a:pt x="2115556" y="2062765"/>
                  </a:lnTo>
                  <a:lnTo>
                    <a:pt x="2100710" y="2079100"/>
                  </a:lnTo>
                  <a:lnTo>
                    <a:pt x="348370" y="2079100"/>
                  </a:lnTo>
                  <a:lnTo>
                    <a:pt x="279625" y="2003461"/>
                  </a:lnTo>
                  <a:cubicBezTo>
                    <a:pt x="104938" y="1791789"/>
                    <a:pt x="0" y="1520419"/>
                    <a:pt x="0" y="1224540"/>
                  </a:cubicBezTo>
                  <a:cubicBezTo>
                    <a:pt x="0" y="548245"/>
                    <a:pt x="548245" y="0"/>
                    <a:pt x="1224540" y="0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755AC65C-13EF-4182-AA3C-62BE165CC033}"/>
                </a:ext>
              </a:extLst>
            </p:cNvPr>
            <p:cNvSpPr/>
            <p:nvPr/>
          </p:nvSpPr>
          <p:spPr>
            <a:xfrm>
              <a:off x="-1" y="-1"/>
              <a:ext cx="510196" cy="538336"/>
            </a:xfrm>
            <a:custGeom>
              <a:avLst/>
              <a:gdLst>
                <a:gd name="connsiteX0" fmla="*/ 0 w 510196"/>
                <a:gd name="connsiteY0" fmla="*/ 0 h 538336"/>
                <a:gd name="connsiteX1" fmla="*/ 459276 w 510196"/>
                <a:gd name="connsiteY1" fmla="*/ 0 h 538336"/>
                <a:gd name="connsiteX2" fmla="*/ 482126 w 510196"/>
                <a:gd name="connsiteY2" fmla="*/ 42098 h 538336"/>
                <a:gd name="connsiteX3" fmla="*/ 510196 w 510196"/>
                <a:gd name="connsiteY3" fmla="*/ 181136 h 538336"/>
                <a:gd name="connsiteX4" fmla="*/ 152996 w 510196"/>
                <a:gd name="connsiteY4" fmla="*/ 538336 h 538336"/>
                <a:gd name="connsiteX5" fmla="*/ 13958 w 510196"/>
                <a:gd name="connsiteY5" fmla="*/ 510266 h 538336"/>
                <a:gd name="connsiteX6" fmla="*/ 0 w 510196"/>
                <a:gd name="connsiteY6" fmla="*/ 502690 h 538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0196" h="538336">
                  <a:moveTo>
                    <a:pt x="0" y="0"/>
                  </a:moveTo>
                  <a:lnTo>
                    <a:pt x="459276" y="0"/>
                  </a:lnTo>
                  <a:lnTo>
                    <a:pt x="482126" y="42098"/>
                  </a:lnTo>
                  <a:cubicBezTo>
                    <a:pt x="500201" y="84833"/>
                    <a:pt x="510196" y="131817"/>
                    <a:pt x="510196" y="181136"/>
                  </a:cubicBezTo>
                  <a:cubicBezTo>
                    <a:pt x="510196" y="378412"/>
                    <a:pt x="350272" y="538336"/>
                    <a:pt x="152996" y="538336"/>
                  </a:cubicBezTo>
                  <a:cubicBezTo>
                    <a:pt x="103677" y="538336"/>
                    <a:pt x="56693" y="528341"/>
                    <a:pt x="13958" y="510266"/>
                  </a:cubicBezTo>
                  <a:lnTo>
                    <a:pt x="0" y="50269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E40DA8D2-FA4B-4282-9D44-48C27B63A153}"/>
                </a:ext>
              </a:extLst>
            </p:cNvPr>
            <p:cNvSpPr/>
            <p:nvPr/>
          </p:nvSpPr>
          <p:spPr>
            <a:xfrm>
              <a:off x="10528695" y="1"/>
              <a:ext cx="554074" cy="282754"/>
            </a:xfrm>
            <a:custGeom>
              <a:avLst/>
              <a:gdLst>
                <a:gd name="connsiteX0" fmla="*/ 644 w 309162"/>
                <a:gd name="connsiteY0" fmla="*/ 0 h 157771"/>
                <a:gd name="connsiteX1" fmla="*/ 308518 w 309162"/>
                <a:gd name="connsiteY1" fmla="*/ 0 h 157771"/>
                <a:gd name="connsiteX2" fmla="*/ 309162 w 309162"/>
                <a:gd name="connsiteY2" fmla="*/ 3190 h 157771"/>
                <a:gd name="connsiteX3" fmla="*/ 154581 w 309162"/>
                <a:gd name="connsiteY3" fmla="*/ 157771 h 157771"/>
                <a:gd name="connsiteX4" fmla="*/ 0 w 309162"/>
                <a:gd name="connsiteY4" fmla="*/ 3190 h 157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9162" h="157771">
                  <a:moveTo>
                    <a:pt x="644" y="0"/>
                  </a:moveTo>
                  <a:lnTo>
                    <a:pt x="308518" y="0"/>
                  </a:lnTo>
                  <a:lnTo>
                    <a:pt x="309162" y="3190"/>
                  </a:lnTo>
                  <a:cubicBezTo>
                    <a:pt x="309162" y="88563"/>
                    <a:pt x="239954" y="157771"/>
                    <a:pt x="154581" y="157771"/>
                  </a:cubicBezTo>
                  <a:cubicBezTo>
                    <a:pt x="69208" y="157771"/>
                    <a:pt x="0" y="88563"/>
                    <a:pt x="0" y="319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9065014-CB18-414D-A527-31ECC45700AB}"/>
                </a:ext>
              </a:extLst>
            </p:cNvPr>
            <p:cNvSpPr/>
            <p:nvPr/>
          </p:nvSpPr>
          <p:spPr>
            <a:xfrm>
              <a:off x="504140" y="1132500"/>
              <a:ext cx="84680" cy="846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8F39E27A-56C1-4328-8DF1-2DA147C78483}"/>
                </a:ext>
              </a:extLst>
            </p:cNvPr>
            <p:cNvSpPr/>
            <p:nvPr/>
          </p:nvSpPr>
          <p:spPr>
            <a:xfrm>
              <a:off x="12051348" y="5576515"/>
              <a:ext cx="137603" cy="210490"/>
            </a:xfrm>
            <a:custGeom>
              <a:avLst/>
              <a:gdLst>
                <a:gd name="connsiteX0" fmla="*/ 105245 w 137603"/>
                <a:gd name="connsiteY0" fmla="*/ 0 h 210490"/>
                <a:gd name="connsiteX1" fmla="*/ 137603 w 137603"/>
                <a:gd name="connsiteY1" fmla="*/ 6533 h 210490"/>
                <a:gd name="connsiteX2" fmla="*/ 137603 w 137603"/>
                <a:gd name="connsiteY2" fmla="*/ 203957 h 210490"/>
                <a:gd name="connsiteX3" fmla="*/ 105245 w 137603"/>
                <a:gd name="connsiteY3" fmla="*/ 210490 h 210490"/>
                <a:gd name="connsiteX4" fmla="*/ 0 w 137603"/>
                <a:gd name="connsiteY4" fmla="*/ 105245 h 210490"/>
                <a:gd name="connsiteX5" fmla="*/ 105245 w 137603"/>
                <a:gd name="connsiteY5" fmla="*/ 0 h 210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603" h="210490">
                  <a:moveTo>
                    <a:pt x="105245" y="0"/>
                  </a:moveTo>
                  <a:lnTo>
                    <a:pt x="137603" y="6533"/>
                  </a:lnTo>
                  <a:lnTo>
                    <a:pt x="137603" y="203957"/>
                  </a:lnTo>
                  <a:lnTo>
                    <a:pt x="105245" y="210490"/>
                  </a:lnTo>
                  <a:cubicBezTo>
                    <a:pt x="47120" y="210490"/>
                    <a:pt x="0" y="163370"/>
                    <a:pt x="0" y="105245"/>
                  </a:cubicBezTo>
                  <a:cubicBezTo>
                    <a:pt x="0" y="47120"/>
                    <a:pt x="47120" y="0"/>
                    <a:pt x="105245" y="0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2C5EC6-E331-4312-AC12-56D55F7D2B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77240" y="6488268"/>
            <a:ext cx="2743200" cy="2332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</a:lstStyle>
          <a:p>
            <a:fld id="{4A8D24A4-5FEC-4062-8995-EB21925B3B40}" type="datetime1">
              <a:rPr lang="en-US" smtClean="0"/>
              <a:pPr/>
              <a:t>12/9/2024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37FC5D-92B2-4B4D-8111-6EDEF28069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88268"/>
            <a:ext cx="4114800" cy="2332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3A104D-C777-4A6E-8A43-F94028E5E3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93150" y="6488268"/>
            <a:ext cx="2743200" cy="2332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35747434-7036-48DB-A148-6B3D8EE75CD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2D3A74F-6169-4D30-A245-B46D738BE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365125"/>
            <a:ext cx="1065911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877E64-7A05-44DA-81FA-6EF4806BBF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7240" y="1825625"/>
            <a:ext cx="1065911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341475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  <p:sldLayoutId id="2147483725" r:id="rId7"/>
    <p:sldLayoutId id="2147483726" r:id="rId8"/>
    <p:sldLayoutId id="2147483727" r:id="rId9"/>
    <p:sldLayoutId id="2147483728" r:id="rId10"/>
    <p:sldLayoutId id="2147483729" r:id="rId11"/>
  </p:sldLayoutIdLst>
  <p:hf sldNum="0" hdr="0" ftr="0" dt="0"/>
  <p:txStyles>
    <p:titleStyle>
      <a:lvl1pPr algn="l" defTabSz="914400" rtl="0" eaLnBrk="1" latinLnBrk="0" hangingPunct="1">
        <a:lnSpc>
          <a:spcPct val="125000"/>
        </a:lnSpc>
        <a:spcBef>
          <a:spcPct val="0"/>
        </a:spcBef>
        <a:buNone/>
        <a:defRPr sz="5400" b="0" kern="1200" spc="140" baseline="0">
          <a:solidFill>
            <a:schemeClr val="tx2"/>
          </a:solidFill>
          <a:latin typeface="Arial Nova" panose="020B0504020202020204" pitchFamily="34" charset="0"/>
          <a:ea typeface="宋体" panose="02010600030101010101" pitchFamily="2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5000"/>
        </a:lnSpc>
        <a:spcBef>
          <a:spcPts val="5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2400" kern="1200" spc="140" baseline="0">
          <a:solidFill>
            <a:schemeClr val="tx2"/>
          </a:solidFill>
          <a:latin typeface="Arial Nova" panose="020B0504020202020204" pitchFamily="34" charset="0"/>
          <a:ea typeface="宋体" panose="02010600030101010101" pitchFamily="2" charset="-122"/>
          <a:cs typeface="+mn-cs"/>
        </a:defRPr>
      </a:lvl1pPr>
      <a:lvl2pPr marL="685800" indent="-228600" algn="l" defTabSz="914400" rtl="0" eaLnBrk="1" latinLnBrk="0" hangingPunct="1">
        <a:lnSpc>
          <a:spcPct val="125000"/>
        </a:lnSpc>
        <a:spcBef>
          <a:spcPts val="3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2200" kern="1200" spc="140" baseline="0">
          <a:solidFill>
            <a:schemeClr val="tx2"/>
          </a:solidFill>
          <a:latin typeface="Arial Nova" panose="020B0504020202020204" pitchFamily="34" charset="0"/>
          <a:ea typeface="宋体" panose="02010600030101010101" pitchFamily="2" charset="-122"/>
          <a:cs typeface="+mn-cs"/>
        </a:defRPr>
      </a:lvl2pPr>
      <a:lvl3pPr marL="1143000" indent="-228600" algn="l" defTabSz="914400" rtl="0" eaLnBrk="1" latinLnBrk="0" hangingPunct="1">
        <a:lnSpc>
          <a:spcPct val="125000"/>
        </a:lnSpc>
        <a:spcBef>
          <a:spcPts val="3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2000" kern="1200" spc="140" baseline="0">
          <a:solidFill>
            <a:schemeClr val="tx2"/>
          </a:solidFill>
          <a:latin typeface="Arial Nova" panose="020B0504020202020204" pitchFamily="34" charset="0"/>
          <a:ea typeface="宋体" panose="02010600030101010101" pitchFamily="2" charset="-122"/>
          <a:cs typeface="+mn-cs"/>
        </a:defRPr>
      </a:lvl3pPr>
      <a:lvl4pPr marL="1600200" indent="-228600" algn="l" defTabSz="914400" rtl="0" eaLnBrk="1" latinLnBrk="0" hangingPunct="1">
        <a:lnSpc>
          <a:spcPct val="125000"/>
        </a:lnSpc>
        <a:spcBef>
          <a:spcPts val="1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1600" kern="1200" spc="140" baseline="0">
          <a:solidFill>
            <a:schemeClr val="tx2"/>
          </a:solidFill>
          <a:latin typeface="Arial Nova" panose="020B0504020202020204" pitchFamily="34" charset="0"/>
          <a:ea typeface="宋体" panose="02010600030101010101" pitchFamily="2" charset="-122"/>
          <a:cs typeface="+mn-cs"/>
        </a:defRPr>
      </a:lvl4pPr>
      <a:lvl5pPr marL="2057400" indent="-228600" algn="l" defTabSz="914400" rtl="0" eaLnBrk="1" latinLnBrk="0" hangingPunct="1">
        <a:lnSpc>
          <a:spcPct val="125000"/>
        </a:lnSpc>
        <a:spcBef>
          <a:spcPts val="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1400" kern="1200" spc="140" baseline="0">
          <a:solidFill>
            <a:schemeClr val="tx2"/>
          </a:solidFill>
          <a:latin typeface="Arial Nova" panose="020B0504020202020204" pitchFamily="34" charset="0"/>
          <a:ea typeface="宋体" panose="02010600030101010101" pitchFamily="2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svg"/><Relationship Id="rId7" Type="http://schemas.openxmlformats.org/officeDocument/2006/relationships/image" Target="../media/image37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11" Type="http://schemas.openxmlformats.org/officeDocument/2006/relationships/image" Target="../media/image41.svg"/><Relationship Id="rId5" Type="http://schemas.openxmlformats.org/officeDocument/2006/relationships/image" Target="../media/image35.sv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E2748806-3AF5-4078-830A-C1F26BF1B2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7" name="Video 6" descr="Different Hand Drawn Graphs">
            <a:extLst>
              <a:ext uri="{FF2B5EF4-FFF2-40B4-BE49-F238E27FC236}">
                <a16:creationId xmlns:a16="http://schemas.microsoft.com/office/drawing/2014/main" id="{6CCED235-510C-45C2-7C56-8CC3F8421D1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alphaModFix/>
          </a:blip>
          <a:srcRect t="284" r="-1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36C5C053-F6BB-464B-BDD2-9D811A2494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1"/>
            <a:ext cx="489238" cy="558645"/>
          </a:xfrm>
          <a:custGeom>
            <a:avLst/>
            <a:gdLst>
              <a:gd name="connsiteX0" fmla="*/ 1156116 w 3186814"/>
              <a:gd name="connsiteY0" fmla="*/ 0 h 3638922"/>
              <a:gd name="connsiteX1" fmla="*/ 3186814 w 3186814"/>
              <a:gd name="connsiteY1" fmla="*/ 2030698 h 3638922"/>
              <a:gd name="connsiteX2" fmla="*/ 2447829 w 3186814"/>
              <a:gd name="connsiteY2" fmla="*/ 3597684 h 3638922"/>
              <a:gd name="connsiteX3" fmla="*/ 2392682 w 3186814"/>
              <a:gd name="connsiteY3" fmla="*/ 3638922 h 3638922"/>
              <a:gd name="connsiteX4" fmla="*/ 0 w 3186814"/>
              <a:gd name="connsiteY4" fmla="*/ 3638922 h 3638922"/>
              <a:gd name="connsiteX5" fmla="*/ 0 w 3186814"/>
              <a:gd name="connsiteY5" fmla="*/ 362315 h 3638922"/>
              <a:gd name="connsiteX6" fmla="*/ 20733 w 3186814"/>
              <a:gd name="connsiteY6" fmla="*/ 346811 h 3638922"/>
              <a:gd name="connsiteX7" fmla="*/ 1156116 w 3186814"/>
              <a:gd name="connsiteY7" fmla="*/ 0 h 3638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86814" h="3638922">
                <a:moveTo>
                  <a:pt x="1156116" y="0"/>
                </a:moveTo>
                <a:cubicBezTo>
                  <a:pt x="2277640" y="0"/>
                  <a:pt x="3186814" y="909174"/>
                  <a:pt x="3186814" y="2030698"/>
                </a:cubicBezTo>
                <a:cubicBezTo>
                  <a:pt x="3186814" y="2661556"/>
                  <a:pt x="2899146" y="3225224"/>
                  <a:pt x="2447829" y="3597684"/>
                </a:cubicBezTo>
                <a:lnTo>
                  <a:pt x="2392682" y="3638922"/>
                </a:lnTo>
                <a:lnTo>
                  <a:pt x="0" y="3638922"/>
                </a:lnTo>
                <a:lnTo>
                  <a:pt x="0" y="362315"/>
                </a:lnTo>
                <a:lnTo>
                  <a:pt x="20733" y="346811"/>
                </a:lnTo>
                <a:cubicBezTo>
                  <a:pt x="344835" y="127853"/>
                  <a:pt x="735545" y="0"/>
                  <a:pt x="1156116" y="0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315D1CC-8D02-4016-AD7A-097E77AAE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848491" y="521037"/>
            <a:ext cx="800716" cy="800716"/>
          </a:xfrm>
          <a:prstGeom prst="ellipse">
            <a:avLst/>
          </a:prstGeom>
          <a:solidFill>
            <a:schemeClr val="accent1">
              <a:lumMod val="40000"/>
              <a:lumOff val="6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CB84D5D-9C64-4481-B8AD-C109F7DB3F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895093" y="575478"/>
            <a:ext cx="113367" cy="11336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1A9D26D-082A-4101-8D75-863B7B7AB8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848491" y="2156596"/>
            <a:ext cx="113367" cy="11336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0FE0BA4-FE6E-4B91-9A1B-E373720BD3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716462" y="5425189"/>
            <a:ext cx="226735" cy="226735"/>
          </a:xfrm>
          <a:prstGeom prst="ellipse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0E6F154-6DA5-4544-8945-8AF8DE20A6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382050" y="5874923"/>
            <a:ext cx="466441" cy="46644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5558ED7-8ED9-4B7F-8138-C5B8A0EC19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033637" y="5859258"/>
            <a:ext cx="113367" cy="113367"/>
          </a:xfrm>
          <a:prstGeom prst="ellipse">
            <a:avLst/>
          </a:prstGeom>
          <a:solidFill>
            <a:srgbClr val="F39E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13E9F88F-5950-42B0-B9A3-898F91835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2633000" y="6225214"/>
            <a:ext cx="94160" cy="94160"/>
          </a:xfrm>
          <a:prstGeom prst="ellipse">
            <a:avLst/>
          </a:prstGeom>
          <a:solidFill>
            <a:schemeClr val="tx2">
              <a:lumMod val="50000"/>
              <a:lumOff val="50000"/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4FBEBF3-C941-4CB0-8AC2-3B50E1371B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52153" y="-1181847"/>
            <a:ext cx="6858000" cy="9221694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235594-CC2A-4C98-EAAA-FA0551B12C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35569" y="565846"/>
            <a:ext cx="7394431" cy="3617644"/>
          </a:xfrm>
        </p:spPr>
        <p:txBody>
          <a:bodyPr anchor="b">
            <a:normAutofit/>
          </a:bodyPr>
          <a:lstStyle/>
          <a:p>
            <a:pPr algn="r">
              <a:lnSpc>
                <a:spcPct val="125000"/>
              </a:lnSpc>
            </a:pPr>
            <a:r>
              <a:rPr lang="en-CN" sz="6000" dirty="0">
                <a:solidFill>
                  <a:srgbClr val="FFFFFF"/>
                </a:solidFill>
              </a:rPr>
              <a:t>数理统计分析</a:t>
            </a:r>
            <a:br>
              <a:rPr lang="en-US" sz="6000" dirty="0">
                <a:solidFill>
                  <a:srgbClr val="FFFFFF"/>
                </a:solidFill>
              </a:rPr>
            </a:br>
            <a:r>
              <a:rPr lang="en-US" altLang="zh-CN" sz="6000" dirty="0">
                <a:solidFill>
                  <a:srgbClr val="FFFFFF"/>
                </a:solidFill>
              </a:rPr>
              <a:t>—R</a:t>
            </a:r>
            <a:r>
              <a:rPr lang="zh-CN" altLang="en-US" sz="6000" dirty="0">
                <a:solidFill>
                  <a:srgbClr val="FFFFFF"/>
                </a:solidFill>
              </a:rPr>
              <a:t>语言的高级应用</a:t>
            </a:r>
            <a:endParaRPr lang="en-CN" sz="6000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2DEB6B-D33C-8859-3B89-3A7EAF062A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59718" y="4456144"/>
            <a:ext cx="5770281" cy="1619074"/>
          </a:xfrm>
        </p:spPr>
        <p:txBody>
          <a:bodyPr anchor="t">
            <a:normAutofit/>
          </a:bodyPr>
          <a:lstStyle/>
          <a:p>
            <a:pPr algn="r"/>
            <a:r>
              <a:rPr lang="en-CN" dirty="0">
                <a:solidFill>
                  <a:srgbClr val="FFFFFF"/>
                </a:solidFill>
              </a:rPr>
              <a:t>成都信息工程大学</a:t>
            </a:r>
            <a:endParaRPr lang="en-US" dirty="0">
              <a:solidFill>
                <a:srgbClr val="FFFFFF"/>
              </a:solidFill>
            </a:endParaRPr>
          </a:p>
          <a:p>
            <a:pPr algn="r"/>
            <a:r>
              <a:rPr lang="zh-CN" altLang="en-US" dirty="0">
                <a:solidFill>
                  <a:srgbClr val="FFFFFF"/>
                </a:solidFill>
              </a:rPr>
              <a:t>人工智能学院（区块链产业学院）</a:t>
            </a:r>
            <a:endParaRPr lang="en-US" altLang="zh-CN">
              <a:solidFill>
                <a:srgbClr val="FFFFFF"/>
              </a:solidFill>
            </a:endParaRPr>
          </a:p>
          <a:p>
            <a:pPr algn="r"/>
            <a:r>
              <a:rPr lang="zh-CN" altLang="en-US">
                <a:solidFill>
                  <a:srgbClr val="FFFFFF"/>
                </a:solidFill>
              </a:rPr>
              <a:t>高</a:t>
            </a:r>
            <a:r>
              <a:rPr lang="zh-CN" altLang="en-US" dirty="0">
                <a:solidFill>
                  <a:srgbClr val="FFFFFF"/>
                </a:solidFill>
              </a:rPr>
              <a:t>路路</a:t>
            </a:r>
            <a:endParaRPr lang="en-CN" dirty="0">
              <a:solidFill>
                <a:srgbClr val="FFFFFF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15A7DA-9001-B89B-FD38-0832A5DF78D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77240" y="6488268"/>
            <a:ext cx="2743200" cy="233209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F2EE3B7B-C7B5-42CF-90CF-67B3D21B2314}" type="datetime1">
              <a:rPr lang="en-US">
                <a:solidFill>
                  <a:srgbClr val="FFFFFF"/>
                </a:solidFill>
              </a:rPr>
              <a:pPr>
                <a:lnSpc>
                  <a:spcPct val="90000"/>
                </a:lnSpc>
                <a:spcAft>
                  <a:spcPts val="600"/>
                </a:spcAft>
              </a:pPr>
              <a:t>12/9/2024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4B8B25-0890-26DE-E96D-37271A147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07826" y="6488268"/>
            <a:ext cx="1328523" cy="233209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6E91CC32-6A6B-4E2E-BBA1-6864F305DA26}" type="slidenum">
              <a:rPr lang="en-US">
                <a:solidFill>
                  <a:srgbClr val="FFFFFF"/>
                </a:solidFill>
              </a:rPr>
              <a:pPr>
                <a:lnSpc>
                  <a:spcPct val="90000"/>
                </a:lnSpc>
                <a:spcAft>
                  <a:spcPts val="600"/>
                </a:spcAft>
              </a:pPr>
              <a:t>1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4176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6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8BDE143-9A48-BFF1-2CD4-A88D47E90C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/>
            <a:r>
              <a:rPr lang="en-US" altLang="zh-CN" sz="4000" baseline="0" dirty="0">
                <a:latin typeface="Arial Nova" panose="020B0504020202020204" pitchFamily="34" charset="0"/>
                <a:ea typeface="宋体" panose="02010600030101010101" pitchFamily="2" charset="-122"/>
              </a:rPr>
              <a:t>8.1 R</a:t>
            </a:r>
            <a:r>
              <a:rPr lang="zh-CN" altLang="en-US" sz="4000" baseline="0" dirty="0">
                <a:latin typeface="Arial Nova" panose="020B0504020202020204" pitchFamily="34" charset="0"/>
                <a:ea typeface="宋体" panose="02010600030101010101" pitchFamily="2" charset="-122"/>
              </a:rPr>
              <a:t>语言的编程概述</a:t>
            </a:r>
            <a:br>
              <a:rPr lang="en-US" altLang="zh-CN" sz="4000" baseline="0" dirty="0">
                <a:latin typeface="Arial Nova" panose="020B0504020202020204" pitchFamily="34" charset="0"/>
                <a:ea typeface="宋体" panose="02010600030101010101" pitchFamily="2" charset="-122"/>
              </a:rPr>
            </a:br>
            <a:r>
              <a:rPr lang="en-US" altLang="zh-CN" sz="3600" baseline="0" dirty="0">
                <a:latin typeface="Arial Nova" panose="020B0504020202020204" pitchFamily="34" charset="0"/>
                <a:ea typeface="宋体" panose="02010600030101010101" pitchFamily="2" charset="-122"/>
              </a:rPr>
              <a:t>8.1.3 R</a:t>
            </a:r>
            <a:r>
              <a:rPr lang="zh-CN" altLang="en-US" sz="3600" baseline="0" dirty="0">
                <a:latin typeface="Arial Nova" panose="020B0504020202020204" pitchFamily="34" charset="0"/>
                <a:ea typeface="宋体" panose="02010600030101010101" pitchFamily="2" charset="-122"/>
              </a:rPr>
              <a:t>程序的数学运算</a:t>
            </a:r>
            <a:endParaRPr lang="en-US" altLang="zh-CN" sz="4000" baseline="0" dirty="0">
              <a:latin typeface="Arial Nova" panose="020B05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6DF2794-805A-DA6F-2E46-2A4F7D9C69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1825624"/>
            <a:ext cx="10659110" cy="5032375"/>
          </a:xfrm>
        </p:spPr>
        <p:txBody>
          <a:bodyPr>
            <a:normAutofit/>
          </a:bodyPr>
          <a:lstStyle/>
          <a:p>
            <a:endParaRPr lang="zh-CN" altLang="en-US" dirty="0"/>
          </a:p>
          <a:p>
            <a:endParaRPr lang="en-US" altLang="zh-CN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F84C834-91F6-0764-4D44-0CF836D8D5A8}"/>
              </a:ext>
            </a:extLst>
          </p:cNvPr>
          <p:cNvSpPr txBox="1"/>
          <p:nvPr/>
        </p:nvSpPr>
        <p:spPr>
          <a:xfrm>
            <a:off x="6240479" y="1035700"/>
            <a:ext cx="4668520" cy="654988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>
                <a:solidFill>
                  <a:srgbClr val="00206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三、</a:t>
            </a:r>
            <a:r>
              <a:rPr lang="en-US" altLang="zh-CN" sz="2800" b="1" dirty="0">
                <a:solidFill>
                  <a:srgbClr val="00206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</a:t>
            </a:r>
            <a:r>
              <a:rPr lang="zh-CN" altLang="en-US" sz="2800" b="1" dirty="0">
                <a:solidFill>
                  <a:srgbClr val="00206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语言的数值计算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8248C33-1608-E4A6-F5B7-EDA28C6059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1430" y="1736090"/>
            <a:ext cx="9566910" cy="208470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6841BF1-2AEA-68D9-A6BB-6F044ECD01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675" y="3881120"/>
            <a:ext cx="5471795" cy="117792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A541F287-656C-2318-DE7E-BD3AEE6581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1400" y="3881120"/>
            <a:ext cx="5628640" cy="117792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D3E4DA3-FEB6-C6DE-89F3-1DEF4196C7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26715" y="5130800"/>
            <a:ext cx="6070600" cy="1567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951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8BDE143-9A48-BFF1-2CD4-A88D47E90C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/>
            <a:r>
              <a:rPr lang="en-US" altLang="zh-CN" sz="4000" baseline="0" dirty="0">
                <a:latin typeface="Arial Nova" panose="020B0504020202020204" pitchFamily="34" charset="0"/>
                <a:ea typeface="宋体" panose="02010600030101010101" pitchFamily="2" charset="-122"/>
              </a:rPr>
              <a:t>8.1 R</a:t>
            </a:r>
            <a:r>
              <a:rPr lang="zh-CN" altLang="en-US" sz="4000" baseline="0" dirty="0">
                <a:latin typeface="Arial Nova" panose="020B0504020202020204" pitchFamily="34" charset="0"/>
                <a:ea typeface="宋体" panose="02010600030101010101" pitchFamily="2" charset="-122"/>
              </a:rPr>
              <a:t>语言的编程概述</a:t>
            </a:r>
            <a:br>
              <a:rPr lang="en-US" altLang="zh-CN" sz="4000" baseline="0" dirty="0">
                <a:latin typeface="Arial Nova" panose="020B0504020202020204" pitchFamily="34" charset="0"/>
                <a:ea typeface="宋体" panose="02010600030101010101" pitchFamily="2" charset="-122"/>
              </a:rPr>
            </a:br>
            <a:r>
              <a:rPr lang="en-US" altLang="zh-CN" sz="3600" baseline="0" dirty="0">
                <a:latin typeface="Arial Nova" panose="020B0504020202020204" pitchFamily="34" charset="0"/>
                <a:ea typeface="宋体" panose="02010600030101010101" pitchFamily="2" charset="-122"/>
              </a:rPr>
              <a:t>8.1.3 R</a:t>
            </a:r>
            <a:r>
              <a:rPr lang="zh-CN" altLang="en-US" sz="3600" baseline="0" dirty="0">
                <a:latin typeface="Arial Nova" panose="020B0504020202020204" pitchFamily="34" charset="0"/>
                <a:ea typeface="宋体" panose="02010600030101010101" pitchFamily="2" charset="-122"/>
              </a:rPr>
              <a:t>程序的数学运算</a:t>
            </a:r>
            <a:endParaRPr lang="en-US" altLang="zh-CN" sz="4000" baseline="0" dirty="0">
              <a:latin typeface="Arial Nova" panose="020B05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F84C834-91F6-0764-4D44-0CF836D8D5A8}"/>
              </a:ext>
            </a:extLst>
          </p:cNvPr>
          <p:cNvSpPr txBox="1"/>
          <p:nvPr/>
        </p:nvSpPr>
        <p:spPr>
          <a:xfrm>
            <a:off x="6240479" y="1035700"/>
            <a:ext cx="4668520" cy="654988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>
                <a:solidFill>
                  <a:srgbClr val="00206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三、</a:t>
            </a:r>
            <a:r>
              <a:rPr lang="en-US" altLang="zh-CN" sz="2800" b="1" dirty="0">
                <a:solidFill>
                  <a:srgbClr val="00206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</a:t>
            </a:r>
            <a:r>
              <a:rPr lang="zh-CN" altLang="en-US" sz="2800" b="1" dirty="0">
                <a:solidFill>
                  <a:srgbClr val="00206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语言的数值计算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EA573AD-D249-AA38-7E95-C120333BCB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48036F3-D642-4BE2-132D-045CB18BEC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935" y="1845945"/>
            <a:ext cx="5544820" cy="243903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4C4062BF-34A6-195B-0074-75CCD620F3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7140" y="4401820"/>
            <a:ext cx="9446260" cy="237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236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8BDE143-9A48-BFF1-2CD4-A88D47E90C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/>
            <a:r>
              <a:rPr lang="en-US" altLang="zh-CN" sz="4000" baseline="0" dirty="0">
                <a:latin typeface="Arial Nova" panose="020B0504020202020204" pitchFamily="34" charset="0"/>
                <a:ea typeface="宋体" panose="02010600030101010101" pitchFamily="2" charset="-122"/>
              </a:rPr>
              <a:t>8.1 R</a:t>
            </a:r>
            <a:r>
              <a:rPr lang="zh-CN" altLang="en-US" sz="4000" baseline="0" dirty="0">
                <a:latin typeface="Arial Nova" panose="020B0504020202020204" pitchFamily="34" charset="0"/>
                <a:ea typeface="宋体" panose="02010600030101010101" pitchFamily="2" charset="-122"/>
              </a:rPr>
              <a:t>语言的编程概述</a:t>
            </a:r>
            <a:br>
              <a:rPr lang="en-US" altLang="zh-CN" sz="4000" baseline="0" dirty="0">
                <a:latin typeface="Arial Nova" panose="020B0504020202020204" pitchFamily="34" charset="0"/>
                <a:ea typeface="宋体" panose="02010600030101010101" pitchFamily="2" charset="-122"/>
              </a:rPr>
            </a:br>
            <a:r>
              <a:rPr lang="en-US" altLang="zh-CN" sz="3600" baseline="0" dirty="0">
                <a:latin typeface="Arial Nova" panose="020B0504020202020204" pitchFamily="34" charset="0"/>
                <a:ea typeface="宋体" panose="02010600030101010101" pitchFamily="2" charset="-122"/>
              </a:rPr>
              <a:t>8.1.4 R</a:t>
            </a:r>
            <a:r>
              <a:rPr lang="zh-CN" altLang="en-US" sz="3600" baseline="0" dirty="0">
                <a:latin typeface="Arial Nova" panose="020B0504020202020204" pitchFamily="34" charset="0"/>
                <a:ea typeface="宋体" panose="02010600030101010101" pitchFamily="2" charset="-122"/>
              </a:rPr>
              <a:t>中字符与时间函数</a:t>
            </a:r>
            <a:endParaRPr lang="en-US" altLang="zh-CN" sz="4000" baseline="0" dirty="0">
              <a:latin typeface="Arial Nova" panose="020B05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EA573AD-D249-AA38-7E95-C120333BCB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21D7FD9-68A1-9B61-05C4-202C9BBD0C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9190" y="1736090"/>
            <a:ext cx="10385425" cy="93853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42E5D10-0F9A-239F-0092-D7688CD0FC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695" y="2874645"/>
            <a:ext cx="5384800" cy="378269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ED3599E-4C6E-F1EC-4CB6-FD95F80F94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97320" y="2874645"/>
            <a:ext cx="5160010" cy="3782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115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8BDE143-9A48-BFF1-2CD4-A88D47E90C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/>
            <a:r>
              <a:rPr lang="en-US" altLang="zh-CN" sz="4000" baseline="0" dirty="0">
                <a:latin typeface="Arial Nova" panose="020B0504020202020204" pitchFamily="34" charset="0"/>
                <a:ea typeface="宋体" panose="02010600030101010101" pitchFamily="2" charset="-122"/>
              </a:rPr>
              <a:t>8.2 R</a:t>
            </a:r>
            <a:r>
              <a:rPr lang="zh-CN" altLang="en-US" sz="4000" baseline="0" dirty="0">
                <a:latin typeface="Arial Nova" panose="020B0504020202020204" pitchFamily="34" charset="0"/>
                <a:ea typeface="宋体" panose="02010600030101010101" pitchFamily="2" charset="-122"/>
              </a:rPr>
              <a:t>语言的编程举例</a:t>
            </a:r>
            <a:br>
              <a:rPr lang="en-US" altLang="zh-CN" sz="4000" baseline="0" dirty="0">
                <a:latin typeface="Arial Nova" panose="020B0504020202020204" pitchFamily="34" charset="0"/>
                <a:ea typeface="宋体" panose="02010600030101010101" pitchFamily="2" charset="-122"/>
              </a:rPr>
            </a:br>
            <a:r>
              <a:rPr lang="en-US" altLang="zh-CN" sz="3600" baseline="0" dirty="0">
                <a:latin typeface="Arial Nova" panose="020B0504020202020204" pitchFamily="34" charset="0"/>
                <a:ea typeface="宋体" panose="02010600030101010101" pitchFamily="2" charset="-122"/>
              </a:rPr>
              <a:t>8.2.1 </a:t>
            </a:r>
            <a:r>
              <a:rPr lang="zh-CN" altLang="en-US" sz="3600" baseline="0" dirty="0">
                <a:latin typeface="Arial Nova" panose="020B0504020202020204" pitchFamily="34" charset="0"/>
                <a:ea typeface="宋体" panose="02010600030101010101" pitchFamily="2" charset="-122"/>
              </a:rPr>
              <a:t>自定义函数技巧</a:t>
            </a:r>
            <a:r>
              <a:rPr lang="en-US" altLang="zh-CN" sz="3600" baseline="0" dirty="0">
                <a:latin typeface="Arial Nova" panose="020B0504020202020204" pitchFamily="34" charset="0"/>
                <a:ea typeface="宋体" panose="02010600030101010101" pitchFamily="2" charset="-122"/>
              </a:rPr>
              <a:t>function()</a:t>
            </a:r>
            <a:endParaRPr lang="en-US" altLang="zh-CN" sz="4000" baseline="0" dirty="0">
              <a:latin typeface="Arial Nova" panose="020B05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EA573AD-D249-AA38-7E95-C120333BCB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60F6DB2-4683-6706-6DCB-DF2363A3BC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065" y="2359660"/>
            <a:ext cx="11391900" cy="346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86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8BDE143-9A48-BFF1-2CD4-A88D47E90C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/>
            <a:r>
              <a:rPr lang="en-US" altLang="zh-CN" sz="4000" baseline="0" dirty="0">
                <a:latin typeface="Arial Nova" panose="020B0504020202020204" pitchFamily="34" charset="0"/>
                <a:ea typeface="宋体" panose="02010600030101010101" pitchFamily="2" charset="-122"/>
              </a:rPr>
              <a:t>8.2 R</a:t>
            </a:r>
            <a:r>
              <a:rPr lang="zh-CN" altLang="en-US" sz="4000" baseline="0" dirty="0">
                <a:latin typeface="Arial Nova" panose="020B0504020202020204" pitchFamily="34" charset="0"/>
                <a:ea typeface="宋体" panose="02010600030101010101" pitchFamily="2" charset="-122"/>
              </a:rPr>
              <a:t>语言的编程举例</a:t>
            </a:r>
            <a:br>
              <a:rPr lang="en-US" altLang="zh-CN" sz="4000" baseline="0" dirty="0">
                <a:latin typeface="Arial Nova" panose="020B0504020202020204" pitchFamily="34" charset="0"/>
                <a:ea typeface="宋体" panose="02010600030101010101" pitchFamily="2" charset="-122"/>
              </a:rPr>
            </a:br>
            <a:r>
              <a:rPr lang="en-US" altLang="zh-CN" sz="3600" baseline="0" dirty="0">
                <a:latin typeface="Arial Nova" panose="020B0504020202020204" pitchFamily="34" charset="0"/>
                <a:ea typeface="宋体" panose="02010600030101010101" pitchFamily="2" charset="-122"/>
              </a:rPr>
              <a:t>8.2.1 </a:t>
            </a:r>
            <a:r>
              <a:rPr lang="zh-CN" altLang="en-US" sz="3600" baseline="0" dirty="0">
                <a:latin typeface="Arial Nova" panose="020B0504020202020204" pitchFamily="34" charset="0"/>
                <a:ea typeface="宋体" panose="02010600030101010101" pitchFamily="2" charset="-122"/>
              </a:rPr>
              <a:t>自定义函数技巧</a:t>
            </a:r>
            <a:r>
              <a:rPr lang="en-US" altLang="zh-CN" sz="3600" baseline="0" dirty="0">
                <a:latin typeface="Arial Nova" panose="020B0504020202020204" pitchFamily="34" charset="0"/>
                <a:ea typeface="宋体" panose="02010600030101010101" pitchFamily="2" charset="-122"/>
              </a:rPr>
              <a:t>function()</a:t>
            </a:r>
            <a:endParaRPr lang="en-US" altLang="zh-CN" sz="4000" baseline="0" dirty="0">
              <a:latin typeface="Arial Nova" panose="020B05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EA573AD-D249-AA38-7E95-C120333BCB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3B0FA1A-9B82-5607-2CE2-6808291E0C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05" y="1969135"/>
            <a:ext cx="5734685" cy="382778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55629D1-D70A-5E1D-1094-4B5C1C630F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0170" y="1969135"/>
            <a:ext cx="5616575" cy="3828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812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8BDE143-9A48-BFF1-2CD4-A88D47E90C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/>
            <a:r>
              <a:rPr lang="en-US" altLang="zh-CN" sz="4000" baseline="0" dirty="0">
                <a:latin typeface="Arial Nova" panose="020B0504020202020204" pitchFamily="34" charset="0"/>
                <a:ea typeface="宋体" panose="02010600030101010101" pitchFamily="2" charset="-122"/>
              </a:rPr>
              <a:t>8.2 R</a:t>
            </a:r>
            <a:r>
              <a:rPr lang="zh-CN" altLang="en-US" sz="4000" baseline="0" dirty="0">
                <a:latin typeface="Arial Nova" panose="020B0504020202020204" pitchFamily="34" charset="0"/>
                <a:ea typeface="宋体" panose="02010600030101010101" pitchFamily="2" charset="-122"/>
              </a:rPr>
              <a:t>语言的编程举例</a:t>
            </a:r>
            <a:br>
              <a:rPr lang="en-US" altLang="zh-CN" sz="4000" baseline="0" dirty="0">
                <a:latin typeface="Arial Nova" panose="020B0504020202020204" pitchFamily="34" charset="0"/>
                <a:ea typeface="宋体" panose="02010600030101010101" pitchFamily="2" charset="-122"/>
              </a:rPr>
            </a:br>
            <a:r>
              <a:rPr lang="en-US" altLang="zh-CN" sz="3600" baseline="0" dirty="0">
                <a:latin typeface="Arial Nova" panose="020B0504020202020204" pitchFamily="34" charset="0"/>
                <a:ea typeface="宋体" panose="02010600030101010101" pitchFamily="2" charset="-122"/>
              </a:rPr>
              <a:t>8.2.2 </a:t>
            </a:r>
            <a:r>
              <a:rPr lang="zh-CN" altLang="en-US" sz="3600" baseline="0" dirty="0">
                <a:latin typeface="Arial Nova" panose="020B0504020202020204" pitchFamily="34" charset="0"/>
                <a:ea typeface="宋体" panose="02010600030101010101" pitchFamily="2" charset="-122"/>
              </a:rPr>
              <a:t>自定义统计函数</a:t>
            </a:r>
            <a:endParaRPr lang="en-US" altLang="zh-CN" sz="4000" baseline="0" dirty="0">
              <a:latin typeface="Arial Nova" panose="020B05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EA573AD-D249-AA38-7E95-C120333BCB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框 4">
            <a:extLst>
              <a:ext uri="{FF2B5EF4-FFF2-40B4-BE49-F238E27FC236}">
                <a16:creationId xmlns:a16="http://schemas.microsoft.com/office/drawing/2014/main" id="{8767DF7E-9D64-521C-5771-E060106F499B}"/>
              </a:ext>
            </a:extLst>
          </p:cNvPr>
          <p:cNvSpPr txBox="1"/>
          <p:nvPr/>
        </p:nvSpPr>
        <p:spPr>
          <a:xfrm>
            <a:off x="5758748" y="1027906"/>
            <a:ext cx="5787079" cy="738664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>
                <a:solidFill>
                  <a:srgbClr val="00206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一、计算基本统计量 </a:t>
            </a:r>
            <a:r>
              <a:rPr lang="en-US" altLang="zh-CN" sz="2800" b="1" dirty="0">
                <a:solidFill>
                  <a:srgbClr val="00206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Stats( )</a:t>
            </a:r>
            <a:endParaRPr lang="zh-CN" altLang="en-US" sz="2800" b="1" dirty="0">
              <a:solidFill>
                <a:srgbClr val="00206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95B38C2-47D9-C1F0-240C-B3BA032C0B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1410" y="1964690"/>
            <a:ext cx="10695305" cy="3917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928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8BDE143-9A48-BFF1-2CD4-A88D47E90C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/>
            <a:r>
              <a:rPr lang="en-US" altLang="zh-CN" sz="4000" baseline="0" dirty="0">
                <a:latin typeface="Arial Nova" panose="020B0504020202020204" pitchFamily="34" charset="0"/>
                <a:ea typeface="宋体" panose="02010600030101010101" pitchFamily="2" charset="-122"/>
              </a:rPr>
              <a:t>8.2 R</a:t>
            </a:r>
            <a:r>
              <a:rPr lang="zh-CN" altLang="en-US" sz="4000" baseline="0" dirty="0">
                <a:latin typeface="Arial Nova" panose="020B0504020202020204" pitchFamily="34" charset="0"/>
                <a:ea typeface="宋体" panose="02010600030101010101" pitchFamily="2" charset="-122"/>
              </a:rPr>
              <a:t>语言的编程举例</a:t>
            </a:r>
            <a:br>
              <a:rPr lang="en-US" altLang="zh-CN" sz="4000" baseline="0" dirty="0">
                <a:latin typeface="Arial Nova" panose="020B0504020202020204" pitchFamily="34" charset="0"/>
                <a:ea typeface="宋体" panose="02010600030101010101" pitchFamily="2" charset="-122"/>
              </a:rPr>
            </a:br>
            <a:r>
              <a:rPr lang="en-US" altLang="zh-CN" sz="3600" baseline="0" dirty="0">
                <a:latin typeface="Arial Nova" panose="020B0504020202020204" pitchFamily="34" charset="0"/>
                <a:ea typeface="宋体" panose="02010600030101010101" pitchFamily="2" charset="-122"/>
              </a:rPr>
              <a:t>8.2.2 </a:t>
            </a:r>
            <a:r>
              <a:rPr lang="zh-CN" altLang="en-US" sz="3600" baseline="0" dirty="0">
                <a:latin typeface="Arial Nova" panose="020B0504020202020204" pitchFamily="34" charset="0"/>
                <a:ea typeface="宋体" panose="02010600030101010101" pitchFamily="2" charset="-122"/>
              </a:rPr>
              <a:t>自定义统计函数</a:t>
            </a:r>
            <a:endParaRPr lang="en-US" altLang="zh-CN" sz="4000" baseline="0" dirty="0">
              <a:latin typeface="Arial Nova" panose="020B05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EA573AD-D249-AA38-7E95-C120333BCB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框 4">
            <a:extLst>
              <a:ext uri="{FF2B5EF4-FFF2-40B4-BE49-F238E27FC236}">
                <a16:creationId xmlns:a16="http://schemas.microsoft.com/office/drawing/2014/main" id="{8767DF7E-9D64-521C-5771-E060106F499B}"/>
              </a:ext>
            </a:extLst>
          </p:cNvPr>
          <p:cNvSpPr txBox="1"/>
          <p:nvPr/>
        </p:nvSpPr>
        <p:spPr>
          <a:xfrm>
            <a:off x="5758748" y="1027906"/>
            <a:ext cx="5787079" cy="664862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>
                <a:solidFill>
                  <a:srgbClr val="00206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二、绘制探索性统计图 </a:t>
            </a:r>
            <a:r>
              <a:rPr lang="en-US" altLang="zh-CN" sz="2800" b="1" dirty="0">
                <a:solidFill>
                  <a:srgbClr val="00206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EDA( )</a:t>
            </a:r>
            <a:endParaRPr lang="zh-CN" altLang="en-US" sz="2800" b="1" dirty="0">
              <a:solidFill>
                <a:srgbClr val="00206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AED08CD-B872-6CEB-3C81-D937F30384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785" y="2002790"/>
            <a:ext cx="10902950" cy="3759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210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8BDE143-9A48-BFF1-2CD4-A88D47E90C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/>
            <a:r>
              <a:rPr lang="en-US" altLang="zh-CN" sz="4000" baseline="0" dirty="0">
                <a:latin typeface="Arial Nova" panose="020B0504020202020204" pitchFamily="34" charset="0"/>
                <a:ea typeface="宋体" panose="02010600030101010101" pitchFamily="2" charset="-122"/>
              </a:rPr>
              <a:t>8.2 R</a:t>
            </a:r>
            <a:r>
              <a:rPr lang="zh-CN" altLang="en-US" sz="4000" baseline="0" dirty="0">
                <a:latin typeface="Arial Nova" panose="020B0504020202020204" pitchFamily="34" charset="0"/>
                <a:ea typeface="宋体" panose="02010600030101010101" pitchFamily="2" charset="-122"/>
              </a:rPr>
              <a:t>语言的编程举例</a:t>
            </a:r>
            <a:br>
              <a:rPr lang="en-US" altLang="zh-CN" sz="4000" baseline="0" dirty="0">
                <a:latin typeface="Arial Nova" panose="020B0504020202020204" pitchFamily="34" charset="0"/>
                <a:ea typeface="宋体" panose="02010600030101010101" pitchFamily="2" charset="-122"/>
              </a:rPr>
            </a:br>
            <a:r>
              <a:rPr lang="en-US" altLang="zh-CN" sz="3600" baseline="0" dirty="0">
                <a:latin typeface="Arial Nova" panose="020B0504020202020204" pitchFamily="34" charset="0"/>
                <a:ea typeface="宋体" panose="02010600030101010101" pitchFamily="2" charset="-122"/>
              </a:rPr>
              <a:t>8.2.3 </a:t>
            </a:r>
            <a:r>
              <a:rPr lang="zh-CN" altLang="en-US" sz="3600" baseline="0" dirty="0">
                <a:latin typeface="Arial Nova" panose="020B0504020202020204" pitchFamily="34" charset="0"/>
                <a:ea typeface="宋体" panose="02010600030101010101" pitchFamily="2" charset="-122"/>
              </a:rPr>
              <a:t>自定义检验函数</a:t>
            </a:r>
            <a:endParaRPr lang="en-US" altLang="zh-CN" sz="4000" baseline="0" dirty="0">
              <a:latin typeface="Arial Nova" panose="020B05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EA573AD-D249-AA38-7E95-C120333BCB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框 4">
            <a:extLst>
              <a:ext uri="{FF2B5EF4-FFF2-40B4-BE49-F238E27FC236}">
                <a16:creationId xmlns:a16="http://schemas.microsoft.com/office/drawing/2014/main" id="{8767DF7E-9D64-521C-5771-E060106F499B}"/>
              </a:ext>
            </a:extLst>
          </p:cNvPr>
          <p:cNvSpPr txBox="1"/>
          <p:nvPr/>
        </p:nvSpPr>
        <p:spPr>
          <a:xfrm>
            <a:off x="5758748" y="1027906"/>
            <a:ext cx="5787079" cy="664862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>
                <a:solidFill>
                  <a:srgbClr val="00206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一、自定义置信区间函数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AE16A07-91C7-3915-EF4F-6476C01E7C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0690" y="1978660"/>
            <a:ext cx="8729980" cy="4532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487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8BDE143-9A48-BFF1-2CD4-A88D47E90C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/>
            <a:r>
              <a:rPr lang="en-US" altLang="zh-CN" sz="4000" baseline="0" dirty="0">
                <a:latin typeface="Arial Nova" panose="020B0504020202020204" pitchFamily="34" charset="0"/>
                <a:ea typeface="宋体" panose="02010600030101010101" pitchFamily="2" charset="-122"/>
              </a:rPr>
              <a:t>8.2 R</a:t>
            </a:r>
            <a:r>
              <a:rPr lang="zh-CN" altLang="en-US" sz="4000" baseline="0" dirty="0">
                <a:latin typeface="Arial Nova" panose="020B0504020202020204" pitchFamily="34" charset="0"/>
                <a:ea typeface="宋体" panose="02010600030101010101" pitchFamily="2" charset="-122"/>
              </a:rPr>
              <a:t>语言的编程举例</a:t>
            </a:r>
            <a:br>
              <a:rPr lang="en-US" altLang="zh-CN" sz="4000" baseline="0" dirty="0">
                <a:latin typeface="Arial Nova" panose="020B0504020202020204" pitchFamily="34" charset="0"/>
                <a:ea typeface="宋体" panose="02010600030101010101" pitchFamily="2" charset="-122"/>
              </a:rPr>
            </a:br>
            <a:r>
              <a:rPr lang="en-US" altLang="zh-CN" sz="3600" baseline="0" dirty="0">
                <a:latin typeface="Arial Nova" panose="020B0504020202020204" pitchFamily="34" charset="0"/>
                <a:ea typeface="宋体" panose="02010600030101010101" pitchFamily="2" charset="-122"/>
              </a:rPr>
              <a:t>8.2.3 </a:t>
            </a:r>
            <a:r>
              <a:rPr lang="zh-CN" altLang="en-US" sz="3600" baseline="0" dirty="0">
                <a:latin typeface="Arial Nova" panose="020B0504020202020204" pitchFamily="34" charset="0"/>
                <a:ea typeface="宋体" panose="02010600030101010101" pitchFamily="2" charset="-122"/>
              </a:rPr>
              <a:t>自定义检验函数</a:t>
            </a:r>
            <a:endParaRPr lang="en-US" altLang="zh-CN" sz="4000" baseline="0" dirty="0">
              <a:latin typeface="Arial Nova" panose="020B05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EA573AD-D249-AA38-7E95-C120333BCB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框 4">
            <a:extLst>
              <a:ext uri="{FF2B5EF4-FFF2-40B4-BE49-F238E27FC236}">
                <a16:creationId xmlns:a16="http://schemas.microsoft.com/office/drawing/2014/main" id="{8767DF7E-9D64-521C-5771-E060106F499B}"/>
              </a:ext>
            </a:extLst>
          </p:cNvPr>
          <p:cNvSpPr txBox="1"/>
          <p:nvPr/>
        </p:nvSpPr>
        <p:spPr>
          <a:xfrm>
            <a:off x="5758748" y="1027906"/>
            <a:ext cx="5787079" cy="664862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>
                <a:solidFill>
                  <a:srgbClr val="00206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二、自编单样本 </a:t>
            </a:r>
            <a:r>
              <a:rPr lang="en-US" altLang="zh-CN" sz="2800" b="1" dirty="0">
                <a:solidFill>
                  <a:srgbClr val="00206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 </a:t>
            </a:r>
            <a:r>
              <a:rPr lang="zh-CN" altLang="en-US" sz="2800" b="1" dirty="0">
                <a:solidFill>
                  <a:srgbClr val="00206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检验程序 </a:t>
            </a:r>
            <a:r>
              <a:rPr lang="en-US" altLang="zh-CN" sz="2800" b="1" dirty="0">
                <a:solidFill>
                  <a:srgbClr val="00206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t.test1( )</a:t>
            </a:r>
            <a:endParaRPr lang="zh-CN" altLang="en-US" sz="2800" b="1" dirty="0">
              <a:solidFill>
                <a:srgbClr val="00206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C90CB53-6D47-B197-74C1-0C12080E67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7235" y="1953895"/>
            <a:ext cx="8043545" cy="4525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471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8BDE143-9A48-BFF1-2CD4-A88D47E90C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/>
            <a:r>
              <a:rPr lang="en-US" altLang="zh-CN" sz="4000" baseline="0" dirty="0">
                <a:latin typeface="Arial Nova" panose="020B0504020202020204" pitchFamily="34" charset="0"/>
                <a:ea typeface="宋体" panose="02010600030101010101" pitchFamily="2" charset="-122"/>
              </a:rPr>
              <a:t>8.3 R</a:t>
            </a:r>
            <a:r>
              <a:rPr lang="zh-CN" altLang="en-US" sz="4000" baseline="0" dirty="0">
                <a:latin typeface="Arial Nova" panose="020B0504020202020204" pitchFamily="34" charset="0"/>
                <a:ea typeface="宋体" panose="02010600030101010101" pitchFamily="2" charset="-122"/>
              </a:rPr>
              <a:t>语言高级绘图功能</a:t>
            </a:r>
            <a:br>
              <a:rPr lang="en-US" altLang="zh-CN" sz="4000" baseline="0" dirty="0">
                <a:latin typeface="Arial Nova" panose="020B0504020202020204" pitchFamily="34" charset="0"/>
                <a:ea typeface="宋体" panose="02010600030101010101" pitchFamily="2" charset="-122"/>
              </a:rPr>
            </a:br>
            <a:r>
              <a:rPr lang="en-US" altLang="zh-CN" sz="3600" baseline="0" dirty="0">
                <a:latin typeface="Arial Nova" panose="020B0504020202020204" pitchFamily="34" charset="0"/>
                <a:ea typeface="宋体" panose="02010600030101010101" pitchFamily="2" charset="-122"/>
              </a:rPr>
              <a:t>8.3.1 </a:t>
            </a:r>
            <a:r>
              <a:rPr lang="zh-CN" altLang="en-US" sz="3600" baseline="0" dirty="0">
                <a:latin typeface="Arial Nova" panose="020B0504020202020204" pitchFamily="34" charset="0"/>
                <a:ea typeface="宋体" panose="02010600030101010101" pitchFamily="2" charset="-122"/>
              </a:rPr>
              <a:t>绘制特殊统计图</a:t>
            </a:r>
            <a:endParaRPr lang="en-US" altLang="zh-CN" sz="4000" baseline="0" dirty="0">
              <a:latin typeface="Arial Nova" panose="020B05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EA573AD-D249-AA38-7E95-C120333BCB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918E20D-9674-CEE8-07DE-06D3DC6117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2557" y="1690688"/>
            <a:ext cx="6848475" cy="122491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6564BE5-CF00-3655-8DDD-191970C164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2136" y="2834004"/>
            <a:ext cx="5255657" cy="4023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765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458183E0-58D3-4C7F-97F0-2494113B38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93D7220-9A41-4B89-8A05-2E854925ED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82AD691D-C1F8-4154-B6B4-844FB2942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0878" y="952022"/>
            <a:ext cx="4606280" cy="5157049"/>
          </a:xfrm>
        </p:spPr>
        <p:txBody>
          <a:bodyPr anchor="ctr">
            <a:normAutofit/>
          </a:bodyPr>
          <a:lstStyle/>
          <a:p>
            <a:r>
              <a:rPr lang="zh-CN" altLang="en-US" sz="4400"/>
              <a:t>目录</a:t>
            </a:r>
          </a:p>
        </p:txBody>
      </p:sp>
      <p:grpSp>
        <p:nvGrpSpPr>
          <p:cNvPr id="29" name="Decorative Circles">
            <a:extLst>
              <a:ext uri="{FF2B5EF4-FFF2-40B4-BE49-F238E27FC236}">
                <a16:creationId xmlns:a16="http://schemas.microsoft.com/office/drawing/2014/main" id="{9215E110-AB5D-437B-9906-4A431F695E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951383" y="253192"/>
            <a:ext cx="2260285" cy="6604807"/>
            <a:chOff x="9951383" y="253192"/>
            <a:chExt cx="2260285" cy="6604807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54D2C49A-33C3-4048-8267-6907CA6227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51383" y="253192"/>
              <a:ext cx="226735" cy="226735"/>
            </a:xfrm>
            <a:prstGeom prst="ellipse">
              <a:avLst/>
            </a:prstGeom>
            <a:solidFill>
              <a:srgbClr val="9744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F65CBEB7-29CF-4F21-ABB7-012581304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53890" y="554418"/>
              <a:ext cx="466441" cy="46644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9C900504-84D3-4813-B737-775C16F8F9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41343" y="299808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C54A3D21-5E60-4B25-890E-FA22F16436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627694" y="749878"/>
              <a:ext cx="202144" cy="202144"/>
            </a:xfrm>
            <a:prstGeom prst="ellipse">
              <a:avLst/>
            </a:prstGeom>
            <a:solidFill>
              <a:schemeClr val="tx2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7F04BF80-E9DB-4641-8EA2-51698324F1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32368" y="6124958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234395B9-3F83-49A4-9275-0A315D88F5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16802" y="6415697"/>
              <a:ext cx="305780" cy="30578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0E7ABD02-CD92-4D6C-B4BA-984D6688F5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51383" y="6204350"/>
              <a:ext cx="113367" cy="11336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6B336017-F12B-485C-B5E1-B6971DA0CD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61912" y="6317717"/>
              <a:ext cx="549756" cy="540282"/>
            </a:xfrm>
            <a:custGeom>
              <a:avLst/>
              <a:gdLst>
                <a:gd name="connsiteX0" fmla="*/ 1224540 w 2115556"/>
                <a:gd name="connsiteY0" fmla="*/ 0 h 2079100"/>
                <a:gd name="connsiteX1" fmla="*/ 2090421 w 2115556"/>
                <a:gd name="connsiteY1" fmla="*/ 358660 h 2079100"/>
                <a:gd name="connsiteX2" fmla="*/ 2115556 w 2115556"/>
                <a:gd name="connsiteY2" fmla="*/ 386315 h 2079100"/>
                <a:gd name="connsiteX3" fmla="*/ 2115556 w 2115556"/>
                <a:gd name="connsiteY3" fmla="*/ 2062765 h 2079100"/>
                <a:gd name="connsiteX4" fmla="*/ 2100710 w 2115556"/>
                <a:gd name="connsiteY4" fmla="*/ 2079100 h 2079100"/>
                <a:gd name="connsiteX5" fmla="*/ 348370 w 2115556"/>
                <a:gd name="connsiteY5" fmla="*/ 2079100 h 2079100"/>
                <a:gd name="connsiteX6" fmla="*/ 279625 w 2115556"/>
                <a:gd name="connsiteY6" fmla="*/ 2003461 h 2079100"/>
                <a:gd name="connsiteX7" fmla="*/ 0 w 2115556"/>
                <a:gd name="connsiteY7" fmla="*/ 1224540 h 2079100"/>
                <a:gd name="connsiteX8" fmla="*/ 1224540 w 2115556"/>
                <a:gd name="connsiteY8" fmla="*/ 0 h 207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15556" h="2079100">
                  <a:moveTo>
                    <a:pt x="1224540" y="0"/>
                  </a:moveTo>
                  <a:cubicBezTo>
                    <a:pt x="1562687" y="0"/>
                    <a:pt x="1868823" y="137062"/>
                    <a:pt x="2090421" y="358660"/>
                  </a:cubicBezTo>
                  <a:lnTo>
                    <a:pt x="2115556" y="386315"/>
                  </a:lnTo>
                  <a:lnTo>
                    <a:pt x="2115556" y="2062765"/>
                  </a:lnTo>
                  <a:lnTo>
                    <a:pt x="2100710" y="2079100"/>
                  </a:lnTo>
                  <a:lnTo>
                    <a:pt x="348370" y="2079100"/>
                  </a:lnTo>
                  <a:lnTo>
                    <a:pt x="279625" y="2003461"/>
                  </a:lnTo>
                  <a:cubicBezTo>
                    <a:pt x="104938" y="1791789"/>
                    <a:pt x="0" y="1520419"/>
                    <a:pt x="0" y="1224540"/>
                  </a:cubicBezTo>
                  <a:cubicBezTo>
                    <a:pt x="0" y="548245"/>
                    <a:pt x="548245" y="0"/>
                    <a:pt x="1224540" y="0"/>
                  </a:cubicBezTo>
                  <a:close/>
                </a:path>
              </a:pathLst>
            </a:cu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</p:grpSp>
      <p:graphicFrame>
        <p:nvGraphicFramePr>
          <p:cNvPr id="5" name="内容占位符 2">
            <a:extLst>
              <a:ext uri="{FF2B5EF4-FFF2-40B4-BE49-F238E27FC236}">
                <a16:creationId xmlns:a16="http://schemas.microsoft.com/office/drawing/2014/main" id="{51E8C01B-908C-0AA0-BE6F-9A2F073B181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10357561"/>
              </p:ext>
            </p:extLst>
          </p:nvPr>
        </p:nvGraphicFramePr>
        <p:xfrm>
          <a:off x="5544878" y="952022"/>
          <a:ext cx="5891471" cy="51570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560387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8BDE143-9A48-BFF1-2CD4-A88D47E90C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/>
            <a:r>
              <a:rPr lang="en-US" altLang="zh-CN" sz="4000" baseline="0" dirty="0">
                <a:latin typeface="Arial Nova" panose="020B0504020202020204" pitchFamily="34" charset="0"/>
                <a:ea typeface="宋体" panose="02010600030101010101" pitchFamily="2" charset="-122"/>
              </a:rPr>
              <a:t>8.3 R</a:t>
            </a:r>
            <a:r>
              <a:rPr lang="zh-CN" altLang="en-US" sz="4000" baseline="0" dirty="0">
                <a:latin typeface="Arial Nova" panose="020B0504020202020204" pitchFamily="34" charset="0"/>
                <a:ea typeface="宋体" panose="02010600030101010101" pitchFamily="2" charset="-122"/>
              </a:rPr>
              <a:t>语言高级绘图功能</a:t>
            </a:r>
            <a:br>
              <a:rPr lang="en-US" altLang="zh-CN" sz="4000" baseline="0" dirty="0">
                <a:latin typeface="Arial Nova" panose="020B0504020202020204" pitchFamily="34" charset="0"/>
                <a:ea typeface="宋体" panose="02010600030101010101" pitchFamily="2" charset="-122"/>
              </a:rPr>
            </a:br>
            <a:r>
              <a:rPr lang="en-US" altLang="zh-CN" sz="3600" baseline="0" dirty="0">
                <a:latin typeface="Arial Nova" panose="020B0504020202020204" pitchFamily="34" charset="0"/>
                <a:ea typeface="宋体" panose="02010600030101010101" pitchFamily="2" charset="-122"/>
              </a:rPr>
              <a:t>8.3.1 </a:t>
            </a:r>
            <a:r>
              <a:rPr lang="zh-CN" altLang="en-US" sz="3600" baseline="0" dirty="0">
                <a:latin typeface="Arial Nova" panose="020B0504020202020204" pitchFamily="34" charset="0"/>
                <a:ea typeface="宋体" panose="02010600030101010101" pitchFamily="2" charset="-122"/>
              </a:rPr>
              <a:t>绘制特殊统计图</a:t>
            </a:r>
            <a:endParaRPr lang="en-US" altLang="zh-CN" sz="4000" baseline="0" dirty="0">
              <a:latin typeface="Arial Nova" panose="020B05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EA573AD-D249-AA38-7E95-C120333BCB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C472F47-B36E-6B2F-D968-41E5B806EA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035" y="2181860"/>
            <a:ext cx="6110605" cy="280289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B5469B3-D772-CD5F-DBD3-305B2273B5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8275" y="1292860"/>
            <a:ext cx="6865620" cy="5379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230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D1688F-0885-333D-4FD7-398093E42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小结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BDE1C7-60FA-7DC7-2193-381939531C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39" y="1825624"/>
            <a:ext cx="11477513" cy="5032375"/>
          </a:xfrm>
        </p:spPr>
        <p:txBody>
          <a:bodyPr>
            <a:normAutofit/>
          </a:bodyPr>
          <a:lstStyle/>
          <a:p>
            <a:pPr lvl="0"/>
            <a:r>
              <a:rPr lang="en-US" altLang="zh-CN" baseline="0" dirty="0">
                <a:latin typeface="Arial Nova" panose="020B0504020202020204" pitchFamily="34" charset="0"/>
                <a:ea typeface="宋体" panose="02010600030101010101" pitchFamily="2" charset="-122"/>
              </a:rPr>
              <a:t>8.1 R</a:t>
            </a:r>
            <a:r>
              <a:rPr lang="zh-CN" altLang="en-US" baseline="0" dirty="0">
                <a:latin typeface="Arial Nova" panose="020B0504020202020204" pitchFamily="34" charset="0"/>
                <a:ea typeface="宋体" panose="02010600030101010101" pitchFamily="2" charset="-122"/>
              </a:rPr>
              <a:t>语言的编程概述</a:t>
            </a:r>
            <a:endParaRPr lang="en-US" altLang="zh-CN" baseline="0" dirty="0">
              <a:latin typeface="Arial Nova" panose="020B0504020202020204" pitchFamily="34" charset="0"/>
              <a:ea typeface="宋体" panose="02010600030101010101" pitchFamily="2" charset="-122"/>
            </a:endParaRPr>
          </a:p>
          <a:p>
            <a:pPr lvl="1"/>
            <a:r>
              <a:rPr lang="en-US" altLang="zh-CN" dirty="0"/>
              <a:t>R</a:t>
            </a:r>
            <a:r>
              <a:rPr lang="zh-CN" altLang="en-US" dirty="0"/>
              <a:t>语言编程对象：</a:t>
            </a:r>
            <a:r>
              <a:rPr lang="en-US" altLang="zh-CN" dirty="0"/>
              <a:t>c()</a:t>
            </a:r>
            <a:r>
              <a:rPr lang="zh-CN" altLang="en-US" dirty="0"/>
              <a:t>，</a:t>
            </a:r>
            <a:r>
              <a:rPr lang="en-US" altLang="zh-CN" dirty="0"/>
              <a:t>matrix()</a:t>
            </a:r>
            <a:r>
              <a:rPr lang="zh-CN" altLang="en-US" dirty="0"/>
              <a:t>，</a:t>
            </a:r>
            <a:r>
              <a:rPr lang="en-US" altLang="zh-CN" dirty="0"/>
              <a:t>array()</a:t>
            </a:r>
            <a:r>
              <a:rPr lang="zh-CN" altLang="en-US" dirty="0"/>
              <a:t>，</a:t>
            </a:r>
            <a:r>
              <a:rPr lang="en-US" altLang="zh-CN" dirty="0"/>
              <a:t>factor()</a:t>
            </a:r>
            <a:r>
              <a:rPr lang="zh-CN" altLang="en-US" dirty="0"/>
              <a:t>，</a:t>
            </a:r>
            <a:r>
              <a:rPr lang="en-US" altLang="zh-CN" dirty="0" err="1"/>
              <a:t>data.frame</a:t>
            </a:r>
            <a:r>
              <a:rPr lang="en-US" altLang="zh-CN" dirty="0"/>
              <a:t>()</a:t>
            </a:r>
            <a:r>
              <a:rPr lang="zh-CN" altLang="en-US" dirty="0"/>
              <a:t>，</a:t>
            </a:r>
            <a:r>
              <a:rPr lang="en-US" altLang="zh-CN" dirty="0"/>
              <a:t>list()</a:t>
            </a:r>
            <a:r>
              <a:rPr lang="zh-CN" altLang="en-US" dirty="0"/>
              <a:t>，</a:t>
            </a:r>
            <a:r>
              <a:rPr lang="en-US" altLang="zh-CN" dirty="0"/>
              <a:t>as.</a:t>
            </a:r>
          </a:p>
          <a:p>
            <a:pPr lvl="1"/>
            <a:r>
              <a:rPr lang="zh-CN" altLang="en-US" baseline="0" dirty="0">
                <a:latin typeface="Arial Nova" panose="020B0504020202020204" pitchFamily="34" charset="0"/>
                <a:ea typeface="宋体" panose="02010600030101010101" pitchFamily="2" charset="-122"/>
              </a:rPr>
              <a:t>运算符，字符函数，数值计算</a:t>
            </a:r>
            <a:endParaRPr lang="en-US" altLang="zh-CN" baseline="0" dirty="0">
              <a:latin typeface="Arial Nova" panose="020B0504020202020204" pitchFamily="34" charset="0"/>
              <a:ea typeface="宋体" panose="02010600030101010101" pitchFamily="2" charset="-122"/>
            </a:endParaRPr>
          </a:p>
          <a:p>
            <a:pPr lvl="0"/>
            <a:r>
              <a:rPr lang="en-US" altLang="zh-CN" baseline="0" dirty="0">
                <a:latin typeface="Arial Nova" panose="020B0504020202020204" pitchFamily="34" charset="0"/>
                <a:ea typeface="宋体" panose="02010600030101010101" pitchFamily="2" charset="-122"/>
              </a:rPr>
              <a:t>8.2 R</a:t>
            </a:r>
            <a:r>
              <a:rPr lang="zh-CN" altLang="en-US" baseline="0" dirty="0">
                <a:latin typeface="Arial Nova" panose="020B0504020202020204" pitchFamily="34" charset="0"/>
                <a:ea typeface="宋体" panose="02010600030101010101" pitchFamily="2" charset="-122"/>
              </a:rPr>
              <a:t>语言的高级编程举例</a:t>
            </a:r>
            <a:endParaRPr lang="en-US" altLang="zh-CN" baseline="0" dirty="0">
              <a:latin typeface="Arial Nova" panose="020B0504020202020204" pitchFamily="34" charset="0"/>
              <a:ea typeface="宋体" panose="02010600030101010101" pitchFamily="2" charset="-122"/>
            </a:endParaRPr>
          </a:p>
          <a:p>
            <a:pPr lvl="1"/>
            <a:r>
              <a:rPr lang="zh-CN" altLang="en-US" baseline="0" dirty="0">
                <a:latin typeface="Arial Nova" panose="020B0504020202020204" pitchFamily="34" charset="0"/>
                <a:ea typeface="宋体" panose="02010600030101010101" pitchFamily="2" charset="-122"/>
              </a:rPr>
              <a:t>自定义函数</a:t>
            </a:r>
            <a:r>
              <a:rPr lang="en-US" altLang="zh-CN" baseline="0" dirty="0">
                <a:latin typeface="Arial Nova" panose="020B0504020202020204" pitchFamily="34" charset="0"/>
                <a:ea typeface="宋体" panose="02010600030101010101" pitchFamily="2" charset="-122"/>
              </a:rPr>
              <a:t>function()</a:t>
            </a:r>
          </a:p>
          <a:p>
            <a:pPr lvl="1"/>
            <a:r>
              <a:rPr lang="zh-CN" altLang="en-US" baseline="0" dirty="0">
                <a:latin typeface="Arial Nova" panose="020B0504020202020204" pitchFamily="34" charset="0"/>
                <a:ea typeface="宋体" panose="02010600030101010101" pitchFamily="2" charset="-122"/>
              </a:rPr>
              <a:t>自定义统计函数</a:t>
            </a:r>
            <a:r>
              <a:rPr lang="en-US" altLang="zh-CN" baseline="0" dirty="0">
                <a:latin typeface="Arial Nova" panose="020B0504020202020204" pitchFamily="34" charset="0"/>
                <a:ea typeface="宋体" panose="02010600030101010101" pitchFamily="2" charset="-122"/>
              </a:rPr>
              <a:t>Stats()</a:t>
            </a:r>
            <a:r>
              <a:rPr lang="zh-CN" altLang="en-US" baseline="0" dirty="0">
                <a:latin typeface="Arial Nova" panose="020B0504020202020204" pitchFamily="34" charset="0"/>
                <a:ea typeface="宋体" panose="02010600030101010101" pitchFamily="2" charset="-122"/>
              </a:rPr>
              <a:t>，</a:t>
            </a:r>
            <a:r>
              <a:rPr lang="en-US" altLang="zh-CN" baseline="0" dirty="0">
                <a:latin typeface="Arial Nova" panose="020B0504020202020204" pitchFamily="34" charset="0"/>
                <a:ea typeface="宋体" panose="02010600030101010101" pitchFamily="2" charset="-122"/>
              </a:rPr>
              <a:t>EDA()</a:t>
            </a:r>
            <a:r>
              <a:rPr lang="zh-CN" altLang="en-US" baseline="0" dirty="0">
                <a:latin typeface="Arial Nova" panose="020B0504020202020204" pitchFamily="34" charset="0"/>
                <a:ea typeface="宋体" panose="02010600030101010101" pitchFamily="2" charset="-122"/>
              </a:rPr>
              <a:t>，</a:t>
            </a:r>
            <a:r>
              <a:rPr lang="en-US" altLang="zh-CN" baseline="0" dirty="0" err="1">
                <a:latin typeface="Arial Nova" panose="020B0504020202020204" pitchFamily="34" charset="0"/>
                <a:ea typeface="宋体" panose="02010600030101010101" pitchFamily="2" charset="-122"/>
              </a:rPr>
              <a:t>Ftab</a:t>
            </a:r>
            <a:r>
              <a:rPr lang="en-US" altLang="zh-CN" baseline="0" dirty="0">
                <a:latin typeface="Arial Nova" panose="020B0504020202020204" pitchFamily="34" charset="0"/>
                <a:ea typeface="宋体" panose="02010600030101010101" pitchFamily="2" charset="-122"/>
              </a:rPr>
              <a:t>()</a:t>
            </a:r>
            <a:r>
              <a:rPr lang="zh-CN" altLang="en-US" baseline="0" dirty="0">
                <a:latin typeface="Arial Nova" panose="020B0504020202020204" pitchFamily="34" charset="0"/>
                <a:ea typeface="宋体" panose="02010600030101010101" pitchFamily="2" charset="-122"/>
              </a:rPr>
              <a:t>，</a:t>
            </a:r>
            <a:r>
              <a:rPr lang="en-US" altLang="zh-CN" baseline="0" dirty="0">
                <a:latin typeface="Arial Nova" panose="020B0504020202020204" pitchFamily="34" charset="0"/>
                <a:ea typeface="宋体" panose="02010600030101010101" pitchFamily="2" charset="-122"/>
              </a:rPr>
              <a:t>Freq()</a:t>
            </a:r>
          </a:p>
          <a:p>
            <a:pPr lvl="1"/>
            <a:r>
              <a:rPr lang="zh-CN" altLang="en-US" baseline="0" dirty="0">
                <a:latin typeface="Arial Nova" panose="020B0504020202020204" pitchFamily="34" charset="0"/>
                <a:ea typeface="宋体" panose="02010600030101010101" pitchFamily="2" charset="-122"/>
              </a:rPr>
              <a:t>自定义</a:t>
            </a:r>
            <a:r>
              <a:rPr lang="zh-CN" altLang="en-US" dirty="0"/>
              <a:t>假设检验函数：置信区间函数，单样本</a:t>
            </a:r>
            <a:r>
              <a:rPr lang="en-US" altLang="zh-CN" dirty="0"/>
              <a:t>t</a:t>
            </a:r>
            <a:r>
              <a:rPr lang="zh-CN" altLang="en-US" dirty="0"/>
              <a:t>检验函数，两样本</a:t>
            </a:r>
            <a:r>
              <a:rPr lang="en-US" altLang="zh-CN" dirty="0"/>
              <a:t>t</a:t>
            </a:r>
            <a:r>
              <a:rPr lang="zh-CN" altLang="en-US" dirty="0"/>
              <a:t>检验函数</a:t>
            </a:r>
            <a:endParaRPr lang="en-US" altLang="zh-CN" baseline="0" dirty="0">
              <a:latin typeface="Arial Nova" panose="020B0504020202020204" pitchFamily="34" charset="0"/>
              <a:ea typeface="宋体" panose="02010600030101010101" pitchFamily="2" charset="-122"/>
            </a:endParaRPr>
          </a:p>
          <a:p>
            <a:pPr lvl="0"/>
            <a:r>
              <a:rPr lang="en-US" altLang="zh-CN" baseline="0" dirty="0">
                <a:latin typeface="Arial Nova" panose="020B0504020202020204" pitchFamily="34" charset="0"/>
                <a:ea typeface="宋体" panose="02010600030101010101" pitchFamily="2" charset="-122"/>
              </a:rPr>
              <a:t>8.3 R</a:t>
            </a:r>
            <a:r>
              <a:rPr lang="zh-CN" altLang="en-US" baseline="0" dirty="0">
                <a:latin typeface="Arial Nova" panose="020B0504020202020204" pitchFamily="34" charset="0"/>
                <a:ea typeface="宋体" panose="02010600030101010101" pitchFamily="2" charset="-122"/>
              </a:rPr>
              <a:t>语言的高级绘图功能</a:t>
            </a:r>
            <a:endParaRPr lang="en-US" altLang="zh-CN" baseline="0" dirty="0">
              <a:latin typeface="Arial Nova" panose="020B0504020202020204" pitchFamily="34" charset="0"/>
              <a:ea typeface="宋体" panose="02010600030101010101" pitchFamily="2" charset="-122"/>
            </a:endParaRPr>
          </a:p>
          <a:p>
            <a:pPr lvl="1"/>
            <a:r>
              <a:rPr lang="zh-CN" altLang="en-US" dirty="0"/>
              <a:t>绘制特殊统计图</a:t>
            </a:r>
            <a:endParaRPr lang="en-US" altLang="zh-CN" dirty="0"/>
          </a:p>
          <a:p>
            <a:pPr lvl="1"/>
            <a:r>
              <a:rPr lang="en-US" altLang="zh-CN" dirty="0"/>
              <a:t>l</a:t>
            </a:r>
            <a:r>
              <a:rPr lang="en-US" altLang="zh-CN" baseline="0" dirty="0">
                <a:latin typeface="Arial Nova" panose="020B0504020202020204" pitchFamily="34" charset="0"/>
                <a:ea typeface="宋体" panose="02010600030101010101" pitchFamily="2" charset="-122"/>
              </a:rPr>
              <a:t>attice</a:t>
            </a:r>
            <a:r>
              <a:rPr lang="zh-CN" altLang="en-US" baseline="0" dirty="0">
                <a:latin typeface="Arial Nova" panose="020B0504020202020204" pitchFamily="34" charset="0"/>
                <a:ea typeface="宋体" panose="02010600030101010101" pitchFamily="2" charset="-122"/>
              </a:rPr>
              <a:t>，</a:t>
            </a:r>
            <a:r>
              <a:rPr lang="en-US" altLang="zh-CN" baseline="0" dirty="0">
                <a:latin typeface="Arial Nova" panose="020B0504020202020204" pitchFamily="34" charset="0"/>
                <a:ea typeface="宋体" panose="02010600030101010101" pitchFamily="2" charset="-122"/>
              </a:rPr>
              <a:t>ggplot2</a:t>
            </a:r>
          </a:p>
        </p:txBody>
      </p:sp>
    </p:spTree>
    <p:extLst>
      <p:ext uri="{BB962C8B-B14F-4D97-AF65-F5344CB8AC3E}">
        <p14:creationId xmlns:p14="http://schemas.microsoft.com/office/powerpoint/2010/main" val="2336385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" name="Rectangle 60">
            <a:extLst>
              <a:ext uri="{FF2B5EF4-FFF2-40B4-BE49-F238E27FC236}">
                <a16:creationId xmlns:a16="http://schemas.microsoft.com/office/drawing/2014/main" id="{99B5B3C5-A599-465B-B2B9-866E8B2087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2001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25C84982-7DD0-43B1-8A2D-BFA4DF1B4E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2001" cy="68580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65" name="Decorative Circles">
            <a:extLst>
              <a:ext uri="{FF2B5EF4-FFF2-40B4-BE49-F238E27FC236}">
                <a16:creationId xmlns:a16="http://schemas.microsoft.com/office/drawing/2014/main" id="{1D912E1C-3BBA-42F0-A3EE-FEC382E723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-1"/>
            <a:ext cx="12192001" cy="6858001"/>
            <a:chOff x="-1" y="-1"/>
            <a:chExt cx="12192001" cy="6858001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2FEEAC76-E273-46A8-8F8E-CE59860FE7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09098" y="727602"/>
              <a:ext cx="172408" cy="172408"/>
            </a:xfrm>
            <a:prstGeom prst="ellipse">
              <a:avLst/>
            </a:prstGeom>
            <a:solidFill>
              <a:schemeClr val="accent2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76594A0E-9400-45AD-A431-1DA1C0B28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49947" y="136523"/>
              <a:ext cx="113367" cy="113367"/>
            </a:xfrm>
            <a:prstGeom prst="ellipse">
              <a:avLst/>
            </a:prstGeom>
            <a:solidFill>
              <a:srgbClr val="F39E29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20916D6C-D32F-42B6-8512-CD5EDB8F2B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75290" y="5859047"/>
              <a:ext cx="305780" cy="30578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3834846D-59C6-40F4-907C-F1A4689B58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5730" y="1133938"/>
              <a:ext cx="226735" cy="226735"/>
            </a:xfrm>
            <a:prstGeom prst="ellipse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5A257CDF-2E36-4DC7-8EE4-5CD8F8ECAC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36830" y="554419"/>
              <a:ext cx="382700" cy="3827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D5B26E0E-A115-4AE2-82D8-76BB93CC49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24303" y="299808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755058DB-7E01-4E95-BF59-983AA1BBB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29630" y="5482355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A810F7E2-23F3-44D6-B09E-71E5565360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15328" y="6124958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59D5C391-E1DB-410A-A78C-ED3BBDFF07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20382" y="6255986"/>
              <a:ext cx="305780" cy="30578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77C4944D-9373-4283-BCAA-927A031665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34343" y="6204350"/>
              <a:ext cx="113367" cy="11336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6804C521-2D9F-4CE4-AFD3-D4F1551FEC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42244" y="6317718"/>
              <a:ext cx="549756" cy="540282"/>
            </a:xfrm>
            <a:custGeom>
              <a:avLst/>
              <a:gdLst>
                <a:gd name="connsiteX0" fmla="*/ 1224540 w 2115556"/>
                <a:gd name="connsiteY0" fmla="*/ 0 h 2079100"/>
                <a:gd name="connsiteX1" fmla="*/ 2090421 w 2115556"/>
                <a:gd name="connsiteY1" fmla="*/ 358660 h 2079100"/>
                <a:gd name="connsiteX2" fmla="*/ 2115556 w 2115556"/>
                <a:gd name="connsiteY2" fmla="*/ 386315 h 2079100"/>
                <a:gd name="connsiteX3" fmla="*/ 2115556 w 2115556"/>
                <a:gd name="connsiteY3" fmla="*/ 2062765 h 2079100"/>
                <a:gd name="connsiteX4" fmla="*/ 2100710 w 2115556"/>
                <a:gd name="connsiteY4" fmla="*/ 2079100 h 2079100"/>
                <a:gd name="connsiteX5" fmla="*/ 348370 w 2115556"/>
                <a:gd name="connsiteY5" fmla="*/ 2079100 h 2079100"/>
                <a:gd name="connsiteX6" fmla="*/ 279625 w 2115556"/>
                <a:gd name="connsiteY6" fmla="*/ 2003461 h 2079100"/>
                <a:gd name="connsiteX7" fmla="*/ 0 w 2115556"/>
                <a:gd name="connsiteY7" fmla="*/ 1224540 h 2079100"/>
                <a:gd name="connsiteX8" fmla="*/ 1224540 w 2115556"/>
                <a:gd name="connsiteY8" fmla="*/ 0 h 207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15556" h="2079100">
                  <a:moveTo>
                    <a:pt x="1224540" y="0"/>
                  </a:moveTo>
                  <a:cubicBezTo>
                    <a:pt x="1562687" y="0"/>
                    <a:pt x="1868823" y="137062"/>
                    <a:pt x="2090421" y="358660"/>
                  </a:cubicBezTo>
                  <a:lnTo>
                    <a:pt x="2115556" y="386315"/>
                  </a:lnTo>
                  <a:lnTo>
                    <a:pt x="2115556" y="2062765"/>
                  </a:lnTo>
                  <a:lnTo>
                    <a:pt x="2100710" y="2079100"/>
                  </a:lnTo>
                  <a:lnTo>
                    <a:pt x="348370" y="2079100"/>
                  </a:lnTo>
                  <a:lnTo>
                    <a:pt x="279625" y="2003461"/>
                  </a:lnTo>
                  <a:cubicBezTo>
                    <a:pt x="104938" y="1791789"/>
                    <a:pt x="0" y="1520419"/>
                    <a:pt x="0" y="1224540"/>
                  </a:cubicBezTo>
                  <a:cubicBezTo>
                    <a:pt x="0" y="548245"/>
                    <a:pt x="548245" y="0"/>
                    <a:pt x="1224540" y="0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755AC65C-13EF-4182-AA3C-62BE165C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" y="-1"/>
              <a:ext cx="510196" cy="538336"/>
            </a:xfrm>
            <a:custGeom>
              <a:avLst/>
              <a:gdLst>
                <a:gd name="connsiteX0" fmla="*/ 0 w 510196"/>
                <a:gd name="connsiteY0" fmla="*/ 0 h 538336"/>
                <a:gd name="connsiteX1" fmla="*/ 459276 w 510196"/>
                <a:gd name="connsiteY1" fmla="*/ 0 h 538336"/>
                <a:gd name="connsiteX2" fmla="*/ 482126 w 510196"/>
                <a:gd name="connsiteY2" fmla="*/ 42098 h 538336"/>
                <a:gd name="connsiteX3" fmla="*/ 510196 w 510196"/>
                <a:gd name="connsiteY3" fmla="*/ 181136 h 538336"/>
                <a:gd name="connsiteX4" fmla="*/ 152996 w 510196"/>
                <a:gd name="connsiteY4" fmla="*/ 538336 h 538336"/>
                <a:gd name="connsiteX5" fmla="*/ 13958 w 510196"/>
                <a:gd name="connsiteY5" fmla="*/ 510266 h 538336"/>
                <a:gd name="connsiteX6" fmla="*/ 0 w 510196"/>
                <a:gd name="connsiteY6" fmla="*/ 502690 h 538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0196" h="538336">
                  <a:moveTo>
                    <a:pt x="0" y="0"/>
                  </a:moveTo>
                  <a:lnTo>
                    <a:pt x="459276" y="0"/>
                  </a:lnTo>
                  <a:lnTo>
                    <a:pt x="482126" y="42098"/>
                  </a:lnTo>
                  <a:cubicBezTo>
                    <a:pt x="500201" y="84833"/>
                    <a:pt x="510196" y="131817"/>
                    <a:pt x="510196" y="181136"/>
                  </a:cubicBezTo>
                  <a:cubicBezTo>
                    <a:pt x="510196" y="378412"/>
                    <a:pt x="350272" y="538336"/>
                    <a:pt x="152996" y="538336"/>
                  </a:cubicBezTo>
                  <a:cubicBezTo>
                    <a:pt x="103677" y="538336"/>
                    <a:pt x="56693" y="528341"/>
                    <a:pt x="13958" y="510266"/>
                  </a:cubicBezTo>
                  <a:lnTo>
                    <a:pt x="0" y="50269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E40DA8D2-FA4B-4282-9D44-48C27B63A1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528695" y="1"/>
              <a:ext cx="554074" cy="282754"/>
            </a:xfrm>
            <a:custGeom>
              <a:avLst/>
              <a:gdLst>
                <a:gd name="connsiteX0" fmla="*/ 644 w 309162"/>
                <a:gd name="connsiteY0" fmla="*/ 0 h 157771"/>
                <a:gd name="connsiteX1" fmla="*/ 308518 w 309162"/>
                <a:gd name="connsiteY1" fmla="*/ 0 h 157771"/>
                <a:gd name="connsiteX2" fmla="*/ 309162 w 309162"/>
                <a:gd name="connsiteY2" fmla="*/ 3190 h 157771"/>
                <a:gd name="connsiteX3" fmla="*/ 154581 w 309162"/>
                <a:gd name="connsiteY3" fmla="*/ 157771 h 157771"/>
                <a:gd name="connsiteX4" fmla="*/ 0 w 309162"/>
                <a:gd name="connsiteY4" fmla="*/ 3190 h 157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9162" h="157771">
                  <a:moveTo>
                    <a:pt x="644" y="0"/>
                  </a:moveTo>
                  <a:lnTo>
                    <a:pt x="308518" y="0"/>
                  </a:lnTo>
                  <a:lnTo>
                    <a:pt x="309162" y="3190"/>
                  </a:lnTo>
                  <a:cubicBezTo>
                    <a:pt x="309162" y="88563"/>
                    <a:pt x="239954" y="157771"/>
                    <a:pt x="154581" y="157771"/>
                  </a:cubicBezTo>
                  <a:cubicBezTo>
                    <a:pt x="69208" y="157771"/>
                    <a:pt x="0" y="88563"/>
                    <a:pt x="0" y="319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99065014-CB18-414D-A527-31ECC45700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04140" y="1132500"/>
              <a:ext cx="84680" cy="846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8F39E27A-56C1-4328-8DF1-2DA147C784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51348" y="5576515"/>
              <a:ext cx="137603" cy="210490"/>
            </a:xfrm>
            <a:custGeom>
              <a:avLst/>
              <a:gdLst>
                <a:gd name="connsiteX0" fmla="*/ 105245 w 137603"/>
                <a:gd name="connsiteY0" fmla="*/ 0 h 210490"/>
                <a:gd name="connsiteX1" fmla="*/ 137603 w 137603"/>
                <a:gd name="connsiteY1" fmla="*/ 6533 h 210490"/>
                <a:gd name="connsiteX2" fmla="*/ 137603 w 137603"/>
                <a:gd name="connsiteY2" fmla="*/ 203957 h 210490"/>
                <a:gd name="connsiteX3" fmla="*/ 105245 w 137603"/>
                <a:gd name="connsiteY3" fmla="*/ 210490 h 210490"/>
                <a:gd name="connsiteX4" fmla="*/ 0 w 137603"/>
                <a:gd name="connsiteY4" fmla="*/ 105245 h 210490"/>
                <a:gd name="connsiteX5" fmla="*/ 105245 w 137603"/>
                <a:gd name="connsiteY5" fmla="*/ 0 h 210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603" h="210490">
                  <a:moveTo>
                    <a:pt x="105245" y="0"/>
                  </a:moveTo>
                  <a:lnTo>
                    <a:pt x="137603" y="6533"/>
                  </a:lnTo>
                  <a:lnTo>
                    <a:pt x="137603" y="203957"/>
                  </a:lnTo>
                  <a:lnTo>
                    <a:pt x="105245" y="210490"/>
                  </a:lnTo>
                  <a:cubicBezTo>
                    <a:pt x="47120" y="210490"/>
                    <a:pt x="0" y="163370"/>
                    <a:pt x="0" y="105245"/>
                  </a:cubicBezTo>
                  <a:cubicBezTo>
                    <a:pt x="0" y="47120"/>
                    <a:pt x="47120" y="0"/>
                    <a:pt x="105245" y="0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</p:grpSp>
      <p:sp useBgFill="1">
        <p:nvSpPr>
          <p:cNvPr id="82" name="Rectangle 81">
            <a:extLst>
              <a:ext uri="{FF2B5EF4-FFF2-40B4-BE49-F238E27FC236}">
                <a16:creationId xmlns:a16="http://schemas.microsoft.com/office/drawing/2014/main" id="{ABDACBDB-9C38-4364-A45F-E430E57D76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E84FA0A4-DC00-4A44-912A-BAC6A6C131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86" name="Decorative Circles">
            <a:extLst>
              <a:ext uri="{FF2B5EF4-FFF2-40B4-BE49-F238E27FC236}">
                <a16:creationId xmlns:a16="http://schemas.microsoft.com/office/drawing/2014/main" id="{2880F677-3490-475B-ABC2-E84BDEC56A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74277" y="956155"/>
            <a:ext cx="9049452" cy="1836961"/>
            <a:chOff x="374277" y="956155"/>
            <a:chExt cx="9049452" cy="1836961"/>
          </a:xfrm>
        </p:grpSpPr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A7BBAE30-715D-4400-9E05-1E39217EC8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06096" y="1977248"/>
              <a:ext cx="226735" cy="226735"/>
            </a:xfrm>
            <a:prstGeom prst="ellipse">
              <a:avLst/>
            </a:prstGeom>
            <a:solidFill>
              <a:srgbClr val="9744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2F9419BD-66B8-4B5D-979F-64863DD321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68530" y="956155"/>
              <a:ext cx="466441" cy="46644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40E411BB-D3CD-40AD-9676-915898DABD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10362" y="2354408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70FC9C30-25A3-47A4-9A66-92AE50359B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4277" y="1901154"/>
              <a:ext cx="226735" cy="226735"/>
            </a:xfrm>
            <a:prstGeom prst="ellipse">
              <a:avLst/>
            </a:prstGeom>
            <a:solidFill>
              <a:srgbClr val="9744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38C1C480-F57B-4132-A7DA-6909F076CF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1012" y="2326675"/>
              <a:ext cx="466441" cy="466441"/>
            </a:xfrm>
            <a:prstGeom prst="ellipse">
              <a:avLst/>
            </a:prstGeom>
            <a:solidFill>
              <a:schemeClr val="tx2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3" name="Oval 3">
            <a:extLst>
              <a:ext uri="{FF2B5EF4-FFF2-40B4-BE49-F238E27FC236}">
                <a16:creationId xmlns:a16="http://schemas.microsoft.com/office/drawing/2014/main" id="{83530D07-6CB8-4A4F-8F6A-9BA5DAFB3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665048" y="0"/>
            <a:ext cx="4408870" cy="2474031"/>
          </a:xfrm>
          <a:custGeom>
            <a:avLst/>
            <a:gdLst>
              <a:gd name="connsiteX0" fmla="*/ 18128 w 4408870"/>
              <a:gd name="connsiteY0" fmla="*/ 0 h 2474031"/>
              <a:gd name="connsiteX1" fmla="*/ 4390742 w 4408870"/>
              <a:gd name="connsiteY1" fmla="*/ 0 h 2474031"/>
              <a:gd name="connsiteX2" fmla="*/ 4397489 w 4408870"/>
              <a:gd name="connsiteY2" fmla="*/ 44205 h 2474031"/>
              <a:gd name="connsiteX3" fmla="*/ 4408870 w 4408870"/>
              <a:gd name="connsiteY3" fmla="*/ 269596 h 2474031"/>
              <a:gd name="connsiteX4" fmla="*/ 2204435 w 4408870"/>
              <a:gd name="connsiteY4" fmla="*/ 2474031 h 2474031"/>
              <a:gd name="connsiteX5" fmla="*/ 0 w 4408870"/>
              <a:gd name="connsiteY5" fmla="*/ 269596 h 2474031"/>
              <a:gd name="connsiteX6" fmla="*/ 11381 w 4408870"/>
              <a:gd name="connsiteY6" fmla="*/ 44205 h 2474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8870" h="2474031">
                <a:moveTo>
                  <a:pt x="18128" y="0"/>
                </a:moveTo>
                <a:lnTo>
                  <a:pt x="4390742" y="0"/>
                </a:lnTo>
                <a:lnTo>
                  <a:pt x="4397489" y="44205"/>
                </a:lnTo>
                <a:cubicBezTo>
                  <a:pt x="4405015" y="118312"/>
                  <a:pt x="4408870" y="193504"/>
                  <a:pt x="4408870" y="269596"/>
                </a:cubicBezTo>
                <a:cubicBezTo>
                  <a:pt x="4408870" y="1487072"/>
                  <a:pt x="3421911" y="2474031"/>
                  <a:pt x="2204435" y="2474031"/>
                </a:cubicBezTo>
                <a:cubicBezTo>
                  <a:pt x="986959" y="2474031"/>
                  <a:pt x="0" y="1487072"/>
                  <a:pt x="0" y="269596"/>
                </a:cubicBezTo>
                <a:cubicBezTo>
                  <a:pt x="0" y="193504"/>
                  <a:pt x="3855" y="118312"/>
                  <a:pt x="11381" y="44205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5" name="Graphic 94">
            <a:extLst>
              <a:ext uri="{FF2B5EF4-FFF2-40B4-BE49-F238E27FC236}">
                <a16:creationId xmlns:a16="http://schemas.microsoft.com/office/drawing/2014/main" id="{94965F7A-44F2-4AEF-8A25-106E57C637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4832" t="48467" r="13582" b="10444"/>
          <a:stretch/>
        </p:blipFill>
        <p:spPr>
          <a:xfrm>
            <a:off x="688614" y="34965"/>
            <a:ext cx="4368276" cy="2507327"/>
          </a:xfrm>
          <a:prstGeom prst="rect">
            <a:avLst/>
          </a:prstGeom>
        </p:spPr>
      </p:pic>
      <p:sp>
        <p:nvSpPr>
          <p:cNvPr id="97" name="Oval 4">
            <a:extLst>
              <a:ext uri="{FF2B5EF4-FFF2-40B4-BE49-F238E27FC236}">
                <a16:creationId xmlns:a16="http://schemas.microsoft.com/office/drawing/2014/main" id="{A0B0F77F-92C2-4EA4-88A3-070B345D00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09152" y="94983"/>
            <a:ext cx="2698133" cy="2698133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2">
            <a:extLst>
              <a:ext uri="{FF2B5EF4-FFF2-40B4-BE49-F238E27FC236}">
                <a16:creationId xmlns:a16="http://schemas.microsoft.com/office/drawing/2014/main" id="{2F3205C3-F980-4EB3-9545-9CAA456A4D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9326987" y="0"/>
            <a:ext cx="2861965" cy="3133761"/>
          </a:xfrm>
          <a:custGeom>
            <a:avLst/>
            <a:gdLst>
              <a:gd name="connsiteX0" fmla="*/ 152193 w 2976254"/>
              <a:gd name="connsiteY0" fmla="*/ 0 h 3258904"/>
              <a:gd name="connsiteX1" fmla="*/ 2976254 w 2976254"/>
              <a:gd name="connsiteY1" fmla="*/ 0 h 3258904"/>
              <a:gd name="connsiteX2" fmla="*/ 2976254 w 2976254"/>
              <a:gd name="connsiteY2" fmla="*/ 3192289 h 3258904"/>
              <a:gd name="connsiteX3" fmla="*/ 2908439 w 2976254"/>
              <a:gd name="connsiteY3" fmla="*/ 3209726 h 3258904"/>
              <a:gd name="connsiteX4" fmla="*/ 2420603 w 2976254"/>
              <a:gd name="connsiteY4" fmla="*/ 3258904 h 3258904"/>
              <a:gd name="connsiteX5" fmla="*/ 0 w 2976254"/>
              <a:gd name="connsiteY5" fmla="*/ 838301 h 3258904"/>
              <a:gd name="connsiteX6" fmla="*/ 108826 w 2976254"/>
              <a:gd name="connsiteY6" fmla="*/ 118488 h 3258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76254" h="3258904">
                <a:moveTo>
                  <a:pt x="152193" y="0"/>
                </a:moveTo>
                <a:lnTo>
                  <a:pt x="2976254" y="0"/>
                </a:lnTo>
                <a:lnTo>
                  <a:pt x="2976254" y="3192289"/>
                </a:lnTo>
                <a:lnTo>
                  <a:pt x="2908439" y="3209726"/>
                </a:lnTo>
                <a:cubicBezTo>
                  <a:pt x="2750864" y="3241971"/>
                  <a:pt x="2587711" y="3258904"/>
                  <a:pt x="2420603" y="3258904"/>
                </a:cubicBezTo>
                <a:cubicBezTo>
                  <a:pt x="1083741" y="3258904"/>
                  <a:pt x="0" y="2175163"/>
                  <a:pt x="0" y="838301"/>
                </a:cubicBezTo>
                <a:cubicBezTo>
                  <a:pt x="0" y="587639"/>
                  <a:pt x="38100" y="345877"/>
                  <a:pt x="108826" y="118488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90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01" name="Graphic 100">
            <a:extLst>
              <a:ext uri="{FF2B5EF4-FFF2-40B4-BE49-F238E27FC236}">
                <a16:creationId xmlns:a16="http://schemas.microsoft.com/office/drawing/2014/main" id="{D916385E-2011-4632-B599-29C7D2834E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biLevel thresh="2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35917" t="40037" r="12288" b="12942"/>
          <a:stretch/>
        </p:blipFill>
        <p:spPr>
          <a:xfrm rot="5400000">
            <a:off x="9216339" y="143722"/>
            <a:ext cx="3119383" cy="283193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B33A5B1-7DAA-2068-6FCD-34B94DEE4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3043" y="4064885"/>
            <a:ext cx="3856983" cy="1220361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Thank</a:t>
            </a:r>
            <a:r>
              <a:rPr lang="en-US" altLang="zh-CN" dirty="0"/>
              <a:t> You</a:t>
            </a:r>
            <a:endParaRPr lang="en-US" dirty="0"/>
          </a:p>
        </p:txBody>
      </p:sp>
      <p:pic>
        <p:nvPicPr>
          <p:cNvPr id="103" name="Graphic 102">
            <a:extLst>
              <a:ext uri="{FF2B5EF4-FFF2-40B4-BE49-F238E27FC236}">
                <a16:creationId xmlns:a16="http://schemas.microsoft.com/office/drawing/2014/main" id="{A6269A2E-1142-4640-87F2-FB272B760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909151" y="94982"/>
            <a:ext cx="2698133" cy="2698133"/>
          </a:xfrm>
          <a:prstGeom prst="rect">
            <a:avLst/>
          </a:prstGeom>
        </p:spPr>
      </p:pic>
      <p:sp>
        <p:nvSpPr>
          <p:cNvPr id="105" name="Oval 1">
            <a:extLst>
              <a:ext uri="{FF2B5EF4-FFF2-40B4-BE49-F238E27FC236}">
                <a16:creationId xmlns:a16="http://schemas.microsoft.com/office/drawing/2014/main" id="{6268828B-23B3-4AF6-A838-6F0128B6F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0590" y="3219078"/>
            <a:ext cx="3186814" cy="3638922"/>
          </a:xfrm>
          <a:custGeom>
            <a:avLst/>
            <a:gdLst>
              <a:gd name="connsiteX0" fmla="*/ 1156116 w 3186814"/>
              <a:gd name="connsiteY0" fmla="*/ 0 h 3638922"/>
              <a:gd name="connsiteX1" fmla="*/ 3186814 w 3186814"/>
              <a:gd name="connsiteY1" fmla="*/ 2030698 h 3638922"/>
              <a:gd name="connsiteX2" fmla="*/ 2447829 w 3186814"/>
              <a:gd name="connsiteY2" fmla="*/ 3597684 h 3638922"/>
              <a:gd name="connsiteX3" fmla="*/ 2392682 w 3186814"/>
              <a:gd name="connsiteY3" fmla="*/ 3638922 h 3638922"/>
              <a:gd name="connsiteX4" fmla="*/ 0 w 3186814"/>
              <a:gd name="connsiteY4" fmla="*/ 3638922 h 3638922"/>
              <a:gd name="connsiteX5" fmla="*/ 0 w 3186814"/>
              <a:gd name="connsiteY5" fmla="*/ 362315 h 3638922"/>
              <a:gd name="connsiteX6" fmla="*/ 20733 w 3186814"/>
              <a:gd name="connsiteY6" fmla="*/ 346811 h 3638922"/>
              <a:gd name="connsiteX7" fmla="*/ 1156116 w 3186814"/>
              <a:gd name="connsiteY7" fmla="*/ 0 h 3638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86814" h="3638922">
                <a:moveTo>
                  <a:pt x="1156116" y="0"/>
                </a:moveTo>
                <a:cubicBezTo>
                  <a:pt x="2277640" y="0"/>
                  <a:pt x="3186814" y="909174"/>
                  <a:pt x="3186814" y="2030698"/>
                </a:cubicBezTo>
                <a:cubicBezTo>
                  <a:pt x="3186814" y="2661556"/>
                  <a:pt x="2899146" y="3225224"/>
                  <a:pt x="2447829" y="3597684"/>
                </a:cubicBezTo>
                <a:lnTo>
                  <a:pt x="2392682" y="3638922"/>
                </a:lnTo>
                <a:lnTo>
                  <a:pt x="0" y="3638922"/>
                </a:lnTo>
                <a:lnTo>
                  <a:pt x="0" y="362315"/>
                </a:lnTo>
                <a:lnTo>
                  <a:pt x="20733" y="346811"/>
                </a:lnTo>
                <a:cubicBezTo>
                  <a:pt x="344835" y="127853"/>
                  <a:pt x="735545" y="0"/>
                  <a:pt x="1156116" y="0"/>
                </a:cubicBez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7" name="Graphic 106">
            <a:extLst>
              <a:ext uri="{FF2B5EF4-FFF2-40B4-BE49-F238E27FC236}">
                <a16:creationId xmlns:a16="http://schemas.microsoft.com/office/drawing/2014/main" id="{39A1D611-C6DC-43FA-ACA3-C4E70E1BD0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8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-42100" y="3665550"/>
            <a:ext cx="3192449" cy="3192449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BFFE80D8-6A4A-9A27-EDD7-849C994FE23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664577" y="3214365"/>
            <a:ext cx="4248446" cy="4189298"/>
          </a:xfrm>
          <a:prstGeom prst="ellipse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pic>
        <p:nvPicPr>
          <p:cNvPr id="5" name="Graphic 4" descr="Clipboard Partially Checked outline">
            <a:extLst>
              <a:ext uri="{FF2B5EF4-FFF2-40B4-BE49-F238E27FC236}">
                <a16:creationId xmlns:a16="http://schemas.microsoft.com/office/drawing/2014/main" id="{D8DDB770-83BE-EBDD-B570-8B9464A63F9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310362" y="3929868"/>
            <a:ext cx="2600770" cy="2600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9968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8BDE143-9A48-BFF1-2CD4-A88D47E90C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/>
            <a:r>
              <a:rPr lang="en-US" altLang="zh-CN" sz="4000" baseline="0" dirty="0">
                <a:latin typeface="Arial Nova" panose="020B0504020202020204" pitchFamily="34" charset="0"/>
                <a:ea typeface="宋体" panose="02010600030101010101" pitchFamily="2" charset="-122"/>
              </a:rPr>
              <a:t>8.1 R</a:t>
            </a:r>
            <a:r>
              <a:rPr lang="zh-CN" altLang="en-US" sz="4000" baseline="0" dirty="0">
                <a:latin typeface="Arial Nova" panose="020B0504020202020204" pitchFamily="34" charset="0"/>
                <a:ea typeface="宋体" panose="02010600030101010101" pitchFamily="2" charset="-122"/>
              </a:rPr>
              <a:t>语言的编程概述</a:t>
            </a:r>
            <a:br>
              <a:rPr lang="en-US" altLang="zh-CN" sz="4000" baseline="0" dirty="0">
                <a:latin typeface="Arial Nova" panose="020B0504020202020204" pitchFamily="34" charset="0"/>
                <a:ea typeface="宋体" panose="02010600030101010101" pitchFamily="2" charset="-122"/>
              </a:rPr>
            </a:br>
            <a:r>
              <a:rPr lang="en-US" altLang="zh-CN" sz="3600" baseline="0" dirty="0">
                <a:latin typeface="Arial Nova" panose="020B0504020202020204" pitchFamily="34" charset="0"/>
                <a:ea typeface="宋体" panose="02010600030101010101" pitchFamily="2" charset="-122"/>
              </a:rPr>
              <a:t>8.1.1 R</a:t>
            </a:r>
            <a:r>
              <a:rPr lang="zh-CN" altLang="en-US" sz="3600" baseline="0" dirty="0">
                <a:latin typeface="Arial Nova" panose="020B0504020202020204" pitchFamily="34" charset="0"/>
                <a:ea typeface="宋体" panose="02010600030101010101" pitchFamily="2" charset="-122"/>
              </a:rPr>
              <a:t>语言编程基础</a:t>
            </a:r>
            <a:endParaRPr lang="en-US" altLang="zh-CN" sz="4000" baseline="0" dirty="0">
              <a:latin typeface="Arial Nova" panose="020B05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6DF2794-805A-DA6F-2E46-2A4F7D9C69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1825624"/>
            <a:ext cx="10659110" cy="5032375"/>
          </a:xfrm>
        </p:spPr>
        <p:txBody>
          <a:bodyPr>
            <a:normAutofit/>
          </a:bodyPr>
          <a:lstStyle/>
          <a:p>
            <a:endParaRPr lang="zh-CN" altLang="en-US" dirty="0"/>
          </a:p>
          <a:p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8310649-D93C-BB68-5455-DC92F0499C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270" y="2022335"/>
            <a:ext cx="11301730" cy="3945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4538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8BDE143-9A48-BFF1-2CD4-A88D47E90C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/>
            <a:r>
              <a:rPr lang="en-US" altLang="zh-CN" sz="4000" baseline="0" dirty="0">
                <a:latin typeface="Arial Nova" panose="020B0504020202020204" pitchFamily="34" charset="0"/>
                <a:ea typeface="宋体" panose="02010600030101010101" pitchFamily="2" charset="-122"/>
              </a:rPr>
              <a:t>8.1 R</a:t>
            </a:r>
            <a:r>
              <a:rPr lang="zh-CN" altLang="en-US" sz="4000" baseline="0" dirty="0">
                <a:latin typeface="Arial Nova" panose="020B0504020202020204" pitchFamily="34" charset="0"/>
                <a:ea typeface="宋体" panose="02010600030101010101" pitchFamily="2" charset="-122"/>
              </a:rPr>
              <a:t>语言的编程概述</a:t>
            </a:r>
            <a:br>
              <a:rPr lang="en-US" altLang="zh-CN" sz="4000" baseline="0" dirty="0">
                <a:latin typeface="Arial Nova" panose="020B0504020202020204" pitchFamily="34" charset="0"/>
                <a:ea typeface="宋体" panose="02010600030101010101" pitchFamily="2" charset="-122"/>
              </a:rPr>
            </a:br>
            <a:r>
              <a:rPr lang="en-US" altLang="zh-CN" sz="3600" baseline="0" dirty="0">
                <a:latin typeface="Arial Nova" panose="020B0504020202020204" pitchFamily="34" charset="0"/>
                <a:ea typeface="宋体" panose="02010600030101010101" pitchFamily="2" charset="-122"/>
              </a:rPr>
              <a:t>8.1.2 R</a:t>
            </a:r>
            <a:r>
              <a:rPr lang="zh-CN" altLang="en-US" sz="3600" baseline="0" dirty="0">
                <a:latin typeface="Arial Nova" panose="020B0504020202020204" pitchFamily="34" charset="0"/>
                <a:ea typeface="宋体" panose="02010600030101010101" pitchFamily="2" charset="-122"/>
              </a:rPr>
              <a:t>语言编程对象</a:t>
            </a:r>
            <a:endParaRPr lang="en-US" altLang="zh-CN" sz="4000" baseline="0" dirty="0">
              <a:latin typeface="Arial Nova" panose="020B05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6DF2794-805A-DA6F-2E46-2A4F7D9C69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1825624"/>
            <a:ext cx="10659110" cy="5032375"/>
          </a:xfrm>
        </p:spPr>
        <p:txBody>
          <a:bodyPr>
            <a:normAutofit/>
          </a:bodyPr>
          <a:lstStyle/>
          <a:p>
            <a:endParaRPr lang="zh-CN" altLang="en-US" dirty="0"/>
          </a:p>
          <a:p>
            <a:endParaRPr lang="en-US" altLang="zh-CN" dirty="0"/>
          </a:p>
        </p:txBody>
      </p:sp>
      <p:sp>
        <p:nvSpPr>
          <p:cNvPr id="4" name="文本框 4">
            <a:extLst>
              <a:ext uri="{FF2B5EF4-FFF2-40B4-BE49-F238E27FC236}">
                <a16:creationId xmlns:a16="http://schemas.microsoft.com/office/drawing/2014/main" id="{4A628F51-A709-99B8-1EBD-E60C2D9AAF1F}"/>
              </a:ext>
            </a:extLst>
          </p:cNvPr>
          <p:cNvSpPr txBox="1"/>
          <p:nvPr/>
        </p:nvSpPr>
        <p:spPr>
          <a:xfrm>
            <a:off x="1237615" y="1984375"/>
            <a:ext cx="3786815" cy="654988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>
                <a:solidFill>
                  <a:srgbClr val="00206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一、向量 </a:t>
            </a:r>
            <a:r>
              <a:rPr lang="en-US" altLang="zh-CN" sz="2800" b="1" dirty="0">
                <a:solidFill>
                  <a:srgbClr val="00206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c( )</a:t>
            </a:r>
            <a:endParaRPr lang="zh-CN" altLang="en-US" sz="2800" b="1" dirty="0">
              <a:solidFill>
                <a:srgbClr val="00206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0AAF1EA-6656-A7FF-C74F-62EBA3D9AB3E}"/>
              </a:ext>
            </a:extLst>
          </p:cNvPr>
          <p:cNvSpPr txBox="1"/>
          <p:nvPr/>
        </p:nvSpPr>
        <p:spPr>
          <a:xfrm>
            <a:off x="1237615" y="3634740"/>
            <a:ext cx="4668520" cy="654988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>
                <a:solidFill>
                  <a:srgbClr val="00206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二、矩阵 </a:t>
            </a:r>
            <a:r>
              <a:rPr lang="en-US" altLang="zh-CN" sz="2800" b="1" dirty="0">
                <a:solidFill>
                  <a:srgbClr val="00206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matrix( )</a:t>
            </a:r>
            <a:endParaRPr lang="zh-CN" altLang="en-US" sz="2800" b="1" dirty="0">
              <a:solidFill>
                <a:srgbClr val="00206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文本框 7">
            <a:extLst>
              <a:ext uri="{FF2B5EF4-FFF2-40B4-BE49-F238E27FC236}">
                <a16:creationId xmlns:a16="http://schemas.microsoft.com/office/drawing/2014/main" id="{092FC5A8-7D15-B999-C391-68D10BA18259}"/>
              </a:ext>
            </a:extLst>
          </p:cNvPr>
          <p:cNvSpPr txBox="1"/>
          <p:nvPr/>
        </p:nvSpPr>
        <p:spPr>
          <a:xfrm>
            <a:off x="1237615" y="5266055"/>
            <a:ext cx="4668520" cy="654988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>
                <a:solidFill>
                  <a:srgbClr val="00206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三、数组 </a:t>
            </a:r>
            <a:r>
              <a:rPr lang="en-US" altLang="zh-CN" sz="2800" b="1" dirty="0">
                <a:solidFill>
                  <a:srgbClr val="00206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array( )</a:t>
            </a:r>
            <a:endParaRPr lang="zh-CN" altLang="en-US" sz="2800" b="1" dirty="0">
              <a:solidFill>
                <a:srgbClr val="00206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6299F76C-B1A6-23D1-5289-9D78B05B1B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5495" y="1876425"/>
            <a:ext cx="4701540" cy="125793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A332C7F-B24F-25EB-6671-290E41B092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5495" y="3375660"/>
            <a:ext cx="5580380" cy="164973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4AA5FB2C-F92F-21AC-EA7F-810AB29CD8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95495" y="5266055"/>
            <a:ext cx="7512050" cy="1069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009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8BDE143-9A48-BFF1-2CD4-A88D47E90C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/>
            <a:r>
              <a:rPr lang="en-US" altLang="zh-CN" sz="4000" baseline="0" dirty="0">
                <a:latin typeface="Arial Nova" panose="020B0504020202020204" pitchFamily="34" charset="0"/>
                <a:ea typeface="宋体" panose="02010600030101010101" pitchFamily="2" charset="-122"/>
              </a:rPr>
              <a:t>8.1 R</a:t>
            </a:r>
            <a:r>
              <a:rPr lang="zh-CN" altLang="en-US" sz="4000" baseline="0" dirty="0">
                <a:latin typeface="Arial Nova" panose="020B0504020202020204" pitchFamily="34" charset="0"/>
                <a:ea typeface="宋体" panose="02010600030101010101" pitchFamily="2" charset="-122"/>
              </a:rPr>
              <a:t>语言的编程概述</a:t>
            </a:r>
            <a:br>
              <a:rPr lang="en-US" altLang="zh-CN" sz="4000" baseline="0" dirty="0">
                <a:latin typeface="Arial Nova" panose="020B0504020202020204" pitchFamily="34" charset="0"/>
                <a:ea typeface="宋体" panose="02010600030101010101" pitchFamily="2" charset="-122"/>
              </a:rPr>
            </a:br>
            <a:r>
              <a:rPr lang="en-US" altLang="zh-CN" sz="3600" baseline="0" dirty="0">
                <a:latin typeface="Arial Nova" panose="020B0504020202020204" pitchFamily="34" charset="0"/>
                <a:ea typeface="宋体" panose="02010600030101010101" pitchFamily="2" charset="-122"/>
              </a:rPr>
              <a:t>8.1.2 R</a:t>
            </a:r>
            <a:r>
              <a:rPr lang="zh-CN" altLang="en-US" sz="3600" baseline="0" dirty="0">
                <a:latin typeface="Arial Nova" panose="020B0504020202020204" pitchFamily="34" charset="0"/>
                <a:ea typeface="宋体" panose="02010600030101010101" pitchFamily="2" charset="-122"/>
              </a:rPr>
              <a:t>语言编程对象</a:t>
            </a:r>
            <a:endParaRPr lang="en-US" altLang="zh-CN" sz="4000" baseline="0" dirty="0">
              <a:latin typeface="Arial Nova" panose="020B05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6DF2794-805A-DA6F-2E46-2A4F7D9C69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1825624"/>
            <a:ext cx="10659110" cy="5032375"/>
          </a:xfrm>
        </p:spPr>
        <p:txBody>
          <a:bodyPr>
            <a:normAutofit/>
          </a:bodyPr>
          <a:lstStyle/>
          <a:p>
            <a:endParaRPr lang="zh-CN" altLang="en-US" dirty="0"/>
          </a:p>
          <a:p>
            <a:endParaRPr lang="en-US" altLang="zh-CN" dirty="0"/>
          </a:p>
        </p:txBody>
      </p:sp>
      <p:sp>
        <p:nvSpPr>
          <p:cNvPr id="14" name="文本框 9">
            <a:extLst>
              <a:ext uri="{FF2B5EF4-FFF2-40B4-BE49-F238E27FC236}">
                <a16:creationId xmlns:a16="http://schemas.microsoft.com/office/drawing/2014/main" id="{1D7829A5-97A7-001A-0EB2-2C87F53B45FB}"/>
              </a:ext>
            </a:extLst>
          </p:cNvPr>
          <p:cNvSpPr txBox="1"/>
          <p:nvPr/>
        </p:nvSpPr>
        <p:spPr>
          <a:xfrm>
            <a:off x="1028065" y="1820545"/>
            <a:ext cx="4668520" cy="654988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>
                <a:solidFill>
                  <a:srgbClr val="00206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四、因子 </a:t>
            </a:r>
            <a:r>
              <a:rPr lang="en-US" altLang="zh-CN" sz="2800" b="1" dirty="0">
                <a:solidFill>
                  <a:srgbClr val="00206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factor</a:t>
            </a:r>
            <a:endParaRPr lang="zh-CN" altLang="en-US" sz="2800" b="1" dirty="0">
              <a:solidFill>
                <a:srgbClr val="00206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" name="文本框 4">
            <a:extLst>
              <a:ext uri="{FF2B5EF4-FFF2-40B4-BE49-F238E27FC236}">
                <a16:creationId xmlns:a16="http://schemas.microsoft.com/office/drawing/2014/main" id="{839C1257-00CF-6B1C-0D4E-810301C75580}"/>
              </a:ext>
            </a:extLst>
          </p:cNvPr>
          <p:cNvSpPr txBox="1"/>
          <p:nvPr/>
        </p:nvSpPr>
        <p:spPr>
          <a:xfrm>
            <a:off x="6739292" y="1820535"/>
            <a:ext cx="4739958" cy="738664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>
                <a:solidFill>
                  <a:srgbClr val="00206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五、数据框 </a:t>
            </a:r>
            <a:r>
              <a:rPr lang="en-US" altLang="zh-CN" sz="2800" b="1" dirty="0" err="1">
                <a:solidFill>
                  <a:srgbClr val="00206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data.frame</a:t>
            </a:r>
            <a:r>
              <a:rPr lang="en-US" altLang="zh-CN" sz="2800" b="1" dirty="0">
                <a:solidFill>
                  <a:srgbClr val="00206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 )</a:t>
            </a:r>
            <a:endParaRPr lang="zh-CN" altLang="en-US" sz="2800" b="1" dirty="0">
              <a:solidFill>
                <a:srgbClr val="00206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B2E81D8E-475B-1D92-F099-E16465A1D3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610" y="2661920"/>
            <a:ext cx="5455285" cy="332232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0010A10D-DA5C-4CEA-D803-F7015CCC96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2635" y="2661920"/>
            <a:ext cx="6296025" cy="3318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919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8BDE143-9A48-BFF1-2CD4-A88D47E90C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/>
            <a:r>
              <a:rPr lang="en-US" altLang="zh-CN" sz="4000" baseline="0" dirty="0">
                <a:latin typeface="Arial Nova" panose="020B0504020202020204" pitchFamily="34" charset="0"/>
                <a:ea typeface="宋体" panose="02010600030101010101" pitchFamily="2" charset="-122"/>
              </a:rPr>
              <a:t>8.1 R</a:t>
            </a:r>
            <a:r>
              <a:rPr lang="zh-CN" altLang="en-US" sz="4000" baseline="0" dirty="0">
                <a:latin typeface="Arial Nova" panose="020B0504020202020204" pitchFamily="34" charset="0"/>
                <a:ea typeface="宋体" panose="02010600030101010101" pitchFamily="2" charset="-122"/>
              </a:rPr>
              <a:t>语言的编程概述</a:t>
            </a:r>
            <a:br>
              <a:rPr lang="en-US" altLang="zh-CN" sz="4000" baseline="0" dirty="0">
                <a:latin typeface="Arial Nova" panose="020B0504020202020204" pitchFamily="34" charset="0"/>
                <a:ea typeface="宋体" panose="02010600030101010101" pitchFamily="2" charset="-122"/>
              </a:rPr>
            </a:br>
            <a:r>
              <a:rPr lang="en-US" altLang="zh-CN" sz="3600" baseline="0" dirty="0">
                <a:latin typeface="Arial Nova" panose="020B0504020202020204" pitchFamily="34" charset="0"/>
                <a:ea typeface="宋体" panose="02010600030101010101" pitchFamily="2" charset="-122"/>
              </a:rPr>
              <a:t>8.1.2 R</a:t>
            </a:r>
            <a:r>
              <a:rPr lang="zh-CN" altLang="en-US" sz="3600" baseline="0" dirty="0">
                <a:latin typeface="Arial Nova" panose="020B0504020202020204" pitchFamily="34" charset="0"/>
                <a:ea typeface="宋体" panose="02010600030101010101" pitchFamily="2" charset="-122"/>
              </a:rPr>
              <a:t>语言编程对象</a:t>
            </a:r>
            <a:endParaRPr lang="en-US" altLang="zh-CN" sz="4000" baseline="0" dirty="0">
              <a:latin typeface="Arial Nova" panose="020B05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6DF2794-805A-DA6F-2E46-2A4F7D9C69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1825624"/>
            <a:ext cx="10659110" cy="5032375"/>
          </a:xfrm>
        </p:spPr>
        <p:txBody>
          <a:bodyPr>
            <a:normAutofit/>
          </a:bodyPr>
          <a:lstStyle/>
          <a:p>
            <a:endParaRPr lang="zh-CN" altLang="en-US" dirty="0"/>
          </a:p>
          <a:p>
            <a:endParaRPr lang="en-US" altLang="zh-CN" dirty="0"/>
          </a:p>
        </p:txBody>
      </p:sp>
      <p:sp>
        <p:nvSpPr>
          <p:cNvPr id="4" name="文本框 5">
            <a:extLst>
              <a:ext uri="{FF2B5EF4-FFF2-40B4-BE49-F238E27FC236}">
                <a16:creationId xmlns:a16="http://schemas.microsoft.com/office/drawing/2014/main" id="{52F7DA51-E693-B504-26B2-CD59DF092A26}"/>
              </a:ext>
            </a:extLst>
          </p:cNvPr>
          <p:cNvSpPr txBox="1"/>
          <p:nvPr/>
        </p:nvSpPr>
        <p:spPr>
          <a:xfrm>
            <a:off x="511212" y="2024370"/>
            <a:ext cx="4668520" cy="654988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>
                <a:solidFill>
                  <a:srgbClr val="00206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六、列表 </a:t>
            </a:r>
            <a:r>
              <a:rPr lang="en-US" altLang="zh-CN" sz="2800" b="1" dirty="0">
                <a:solidFill>
                  <a:srgbClr val="00206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list( )</a:t>
            </a:r>
            <a:endParaRPr lang="zh-CN" altLang="en-US" sz="2800" b="1" dirty="0">
              <a:solidFill>
                <a:srgbClr val="00206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AF42267-C5F5-A263-3A1C-D6DF67EA23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4680" y="1736090"/>
            <a:ext cx="8662670" cy="4736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51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8BDE143-9A48-BFF1-2CD4-A88D47E90C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/>
            <a:r>
              <a:rPr lang="en-US" altLang="zh-CN" sz="4000" baseline="0" dirty="0">
                <a:latin typeface="Arial Nova" panose="020B0504020202020204" pitchFamily="34" charset="0"/>
                <a:ea typeface="宋体" panose="02010600030101010101" pitchFamily="2" charset="-122"/>
              </a:rPr>
              <a:t>8.1 R</a:t>
            </a:r>
            <a:r>
              <a:rPr lang="zh-CN" altLang="en-US" sz="4000" baseline="0" dirty="0">
                <a:latin typeface="Arial Nova" panose="020B0504020202020204" pitchFamily="34" charset="0"/>
                <a:ea typeface="宋体" panose="02010600030101010101" pitchFamily="2" charset="-122"/>
              </a:rPr>
              <a:t>语言的编程概述</a:t>
            </a:r>
            <a:br>
              <a:rPr lang="en-US" altLang="zh-CN" sz="4000" baseline="0" dirty="0">
                <a:latin typeface="Arial Nova" panose="020B0504020202020204" pitchFamily="34" charset="0"/>
                <a:ea typeface="宋体" panose="02010600030101010101" pitchFamily="2" charset="-122"/>
              </a:rPr>
            </a:br>
            <a:r>
              <a:rPr lang="en-US" altLang="zh-CN" sz="3600" baseline="0" dirty="0">
                <a:latin typeface="Arial Nova" panose="020B0504020202020204" pitchFamily="34" charset="0"/>
                <a:ea typeface="宋体" panose="02010600030101010101" pitchFamily="2" charset="-122"/>
              </a:rPr>
              <a:t>8.1.2 R</a:t>
            </a:r>
            <a:r>
              <a:rPr lang="zh-CN" altLang="en-US" sz="3600" baseline="0" dirty="0">
                <a:latin typeface="Arial Nova" panose="020B0504020202020204" pitchFamily="34" charset="0"/>
                <a:ea typeface="宋体" panose="02010600030101010101" pitchFamily="2" charset="-122"/>
              </a:rPr>
              <a:t>语言编程对象</a:t>
            </a:r>
            <a:endParaRPr lang="en-US" altLang="zh-CN" sz="4000" baseline="0" dirty="0">
              <a:latin typeface="Arial Nova" panose="020B05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6DF2794-805A-DA6F-2E46-2A4F7D9C69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1825624"/>
            <a:ext cx="10659110" cy="5032375"/>
          </a:xfrm>
        </p:spPr>
        <p:txBody>
          <a:bodyPr>
            <a:normAutofit/>
          </a:bodyPr>
          <a:lstStyle/>
          <a:p>
            <a:endParaRPr lang="zh-CN" altLang="en-US" dirty="0"/>
          </a:p>
          <a:p>
            <a:endParaRPr lang="en-US" altLang="zh-CN" dirty="0"/>
          </a:p>
        </p:txBody>
      </p:sp>
      <p:sp>
        <p:nvSpPr>
          <p:cNvPr id="7" name="文本框 7">
            <a:extLst>
              <a:ext uri="{FF2B5EF4-FFF2-40B4-BE49-F238E27FC236}">
                <a16:creationId xmlns:a16="http://schemas.microsoft.com/office/drawing/2014/main" id="{E8298606-068B-D308-B9EE-94563B616660}"/>
              </a:ext>
            </a:extLst>
          </p:cNvPr>
          <p:cNvSpPr txBox="1"/>
          <p:nvPr/>
        </p:nvSpPr>
        <p:spPr>
          <a:xfrm>
            <a:off x="6096000" y="1103168"/>
            <a:ext cx="4668520" cy="654988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>
                <a:solidFill>
                  <a:srgbClr val="00206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七、对象识别与转换 </a:t>
            </a:r>
            <a:r>
              <a:rPr lang="en-US" altLang="zh-CN" sz="2800" b="1" dirty="0">
                <a:solidFill>
                  <a:srgbClr val="00206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as.</a:t>
            </a:r>
            <a:endParaRPr lang="zh-CN" altLang="en-US" sz="2800" b="1" dirty="0">
              <a:solidFill>
                <a:srgbClr val="00206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537224AE-B3BB-5E85-D0B2-AB73647CAA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890" y="1916430"/>
            <a:ext cx="11423015" cy="4558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863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8BDE143-9A48-BFF1-2CD4-A88D47E90C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/>
            <a:r>
              <a:rPr lang="en-US" altLang="zh-CN" sz="4000" baseline="0" dirty="0">
                <a:latin typeface="Arial Nova" panose="020B0504020202020204" pitchFamily="34" charset="0"/>
                <a:ea typeface="宋体" panose="02010600030101010101" pitchFamily="2" charset="-122"/>
              </a:rPr>
              <a:t>8.1 R</a:t>
            </a:r>
            <a:r>
              <a:rPr lang="zh-CN" altLang="en-US" sz="4000" baseline="0" dirty="0">
                <a:latin typeface="Arial Nova" panose="020B0504020202020204" pitchFamily="34" charset="0"/>
                <a:ea typeface="宋体" panose="02010600030101010101" pitchFamily="2" charset="-122"/>
              </a:rPr>
              <a:t>语言的编程概述</a:t>
            </a:r>
            <a:br>
              <a:rPr lang="en-US" altLang="zh-CN" sz="4000" baseline="0" dirty="0">
                <a:latin typeface="Arial Nova" panose="020B0504020202020204" pitchFamily="34" charset="0"/>
                <a:ea typeface="宋体" panose="02010600030101010101" pitchFamily="2" charset="-122"/>
              </a:rPr>
            </a:br>
            <a:r>
              <a:rPr lang="en-US" altLang="zh-CN" sz="3600" baseline="0" dirty="0">
                <a:latin typeface="Arial Nova" panose="020B0504020202020204" pitchFamily="34" charset="0"/>
                <a:ea typeface="宋体" panose="02010600030101010101" pitchFamily="2" charset="-122"/>
              </a:rPr>
              <a:t>8.1.3 R</a:t>
            </a:r>
            <a:r>
              <a:rPr lang="zh-CN" altLang="en-US" sz="3600" baseline="0" dirty="0">
                <a:latin typeface="Arial Nova" panose="020B0504020202020204" pitchFamily="34" charset="0"/>
                <a:ea typeface="宋体" panose="02010600030101010101" pitchFamily="2" charset="-122"/>
              </a:rPr>
              <a:t>程序的数学运算</a:t>
            </a:r>
            <a:endParaRPr lang="en-US" altLang="zh-CN" sz="4000" baseline="0" dirty="0">
              <a:latin typeface="Arial Nova" panose="020B05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6DF2794-805A-DA6F-2E46-2A4F7D9C69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1825624"/>
            <a:ext cx="10659110" cy="5032375"/>
          </a:xfrm>
        </p:spPr>
        <p:txBody>
          <a:bodyPr>
            <a:normAutofit/>
          </a:bodyPr>
          <a:lstStyle/>
          <a:p>
            <a:endParaRPr lang="zh-CN" altLang="en-US" dirty="0"/>
          </a:p>
          <a:p>
            <a:endParaRPr lang="en-US" altLang="zh-CN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AB4BF88-6089-C1AA-F7F4-9EE92566A033}"/>
              </a:ext>
            </a:extLst>
          </p:cNvPr>
          <p:cNvSpPr txBox="1"/>
          <p:nvPr/>
        </p:nvSpPr>
        <p:spPr>
          <a:xfrm>
            <a:off x="6535788" y="1020921"/>
            <a:ext cx="3786815" cy="737235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>
                <a:solidFill>
                  <a:srgbClr val="00206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一、</a:t>
            </a:r>
            <a:r>
              <a:rPr lang="en-US" altLang="zh-CN" sz="2800" b="1" dirty="0">
                <a:solidFill>
                  <a:srgbClr val="00206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</a:t>
            </a:r>
            <a:r>
              <a:rPr lang="zh-CN" altLang="en-US" sz="2800" b="1" dirty="0">
                <a:solidFill>
                  <a:srgbClr val="00206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语言的运算算符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166E97A-A773-0BC2-B4A8-2C31D531B2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650" y="1825624"/>
            <a:ext cx="11263630" cy="4833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857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8BDE143-9A48-BFF1-2CD4-A88D47E90C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/>
            <a:r>
              <a:rPr lang="en-US" altLang="zh-CN" sz="4000" baseline="0" dirty="0">
                <a:latin typeface="Arial Nova" panose="020B0504020202020204" pitchFamily="34" charset="0"/>
                <a:ea typeface="宋体" panose="02010600030101010101" pitchFamily="2" charset="-122"/>
              </a:rPr>
              <a:t>8.1 R</a:t>
            </a:r>
            <a:r>
              <a:rPr lang="zh-CN" altLang="en-US" sz="4000" baseline="0" dirty="0">
                <a:latin typeface="Arial Nova" panose="020B0504020202020204" pitchFamily="34" charset="0"/>
                <a:ea typeface="宋体" panose="02010600030101010101" pitchFamily="2" charset="-122"/>
              </a:rPr>
              <a:t>语言的编程概述</a:t>
            </a:r>
            <a:br>
              <a:rPr lang="en-US" altLang="zh-CN" sz="4000" baseline="0" dirty="0">
                <a:latin typeface="Arial Nova" panose="020B0504020202020204" pitchFamily="34" charset="0"/>
                <a:ea typeface="宋体" panose="02010600030101010101" pitchFamily="2" charset="-122"/>
              </a:rPr>
            </a:br>
            <a:r>
              <a:rPr lang="en-US" altLang="zh-CN" sz="3600" baseline="0" dirty="0">
                <a:latin typeface="Arial Nova" panose="020B0504020202020204" pitchFamily="34" charset="0"/>
                <a:ea typeface="宋体" panose="02010600030101010101" pitchFamily="2" charset="-122"/>
              </a:rPr>
              <a:t>8.1.3 R</a:t>
            </a:r>
            <a:r>
              <a:rPr lang="zh-CN" altLang="en-US" sz="3600" baseline="0" dirty="0">
                <a:latin typeface="Arial Nova" panose="020B0504020202020204" pitchFamily="34" charset="0"/>
                <a:ea typeface="宋体" panose="02010600030101010101" pitchFamily="2" charset="-122"/>
              </a:rPr>
              <a:t>程序的数学运算</a:t>
            </a:r>
            <a:endParaRPr lang="en-US" altLang="zh-CN" sz="4000" baseline="0" dirty="0">
              <a:latin typeface="Arial Nova" panose="020B05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6DF2794-805A-DA6F-2E46-2A4F7D9C69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1825624"/>
            <a:ext cx="10659110" cy="5032375"/>
          </a:xfrm>
        </p:spPr>
        <p:txBody>
          <a:bodyPr>
            <a:normAutofit/>
          </a:bodyPr>
          <a:lstStyle/>
          <a:p>
            <a:endParaRPr lang="zh-CN" altLang="en-US" dirty="0"/>
          </a:p>
          <a:p>
            <a:endParaRPr lang="en-US" altLang="zh-CN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9626730-F86F-0E4A-A838-BDFA159F0936}"/>
              </a:ext>
            </a:extLst>
          </p:cNvPr>
          <p:cNvSpPr txBox="1"/>
          <p:nvPr/>
        </p:nvSpPr>
        <p:spPr>
          <a:xfrm>
            <a:off x="6106795" y="1035700"/>
            <a:ext cx="4668520" cy="654988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>
                <a:solidFill>
                  <a:srgbClr val="00206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二、常用的数学与字符函数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87E86F6-E226-A144-8941-D22494391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5240" y="1736090"/>
            <a:ext cx="10173335" cy="5028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978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theme/theme1.xml><?xml version="1.0" encoding="utf-8"?>
<a:theme xmlns:a="http://schemas.openxmlformats.org/drawingml/2006/main" name="ConfettiVTI">
  <a:themeElements>
    <a:clrScheme name="AnalogousFromLightSeedLeftStep">
      <a:dk1>
        <a:srgbClr val="000000"/>
      </a:dk1>
      <a:lt1>
        <a:srgbClr val="FFFFFF"/>
      </a:lt1>
      <a:dk2>
        <a:srgbClr val="243041"/>
      </a:dk2>
      <a:lt2>
        <a:srgbClr val="E8E8E2"/>
      </a:lt2>
      <a:accent1>
        <a:srgbClr val="9796C6"/>
      </a:accent1>
      <a:accent2>
        <a:srgbClr val="7F96BA"/>
      </a:accent2>
      <a:accent3>
        <a:srgbClr val="7DACB7"/>
      </a:accent3>
      <a:accent4>
        <a:srgbClr val="78AFA3"/>
      </a:accent4>
      <a:accent5>
        <a:srgbClr val="83AE92"/>
      </a:accent5>
      <a:accent6>
        <a:srgbClr val="7DB27A"/>
      </a:accent6>
      <a:hlink>
        <a:srgbClr val="848651"/>
      </a:hlink>
      <a:folHlink>
        <a:srgbClr val="7F7F7F"/>
      </a:folHlink>
    </a:clrScheme>
    <a:fontScheme name="Custom 10">
      <a:majorFont>
        <a:latin typeface="Gill Sans Nova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nfettiVTI" id="{B5618F7C-B4F0-4D28-83B4-440D0519681F}" vid="{5F84EFDF-E14E-48C6-955C-990A32085A7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Droplet</Template>
  <TotalTime>455</TotalTime>
  <Words>484</Words>
  <Application>Microsoft Office PowerPoint</Application>
  <PresentationFormat>宽屏</PresentationFormat>
  <Paragraphs>77</Paragraphs>
  <Slides>22</Slides>
  <Notes>21</Notes>
  <HiddenSlides>0</HiddenSlides>
  <MMClips>1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30" baseType="lpstr">
      <vt:lpstr>AvenirNext LT Pro Medium</vt:lpstr>
      <vt:lpstr>Aptos</vt:lpstr>
      <vt:lpstr>Arial</vt:lpstr>
      <vt:lpstr>Arial Nova</vt:lpstr>
      <vt:lpstr>Calibri</vt:lpstr>
      <vt:lpstr>Gill Sans Nova</vt:lpstr>
      <vt:lpstr>Times New Roman</vt:lpstr>
      <vt:lpstr>ConfettiVTI</vt:lpstr>
      <vt:lpstr>数理统计分析 —R语言的高级应用</vt:lpstr>
      <vt:lpstr>目录</vt:lpstr>
      <vt:lpstr>8.1 R语言的编程概述 8.1.1 R语言编程基础</vt:lpstr>
      <vt:lpstr>8.1 R语言的编程概述 8.1.2 R语言编程对象</vt:lpstr>
      <vt:lpstr>8.1 R语言的编程概述 8.1.2 R语言编程对象</vt:lpstr>
      <vt:lpstr>8.1 R语言的编程概述 8.1.2 R语言编程对象</vt:lpstr>
      <vt:lpstr>8.1 R语言的编程概述 8.1.2 R语言编程对象</vt:lpstr>
      <vt:lpstr>8.1 R语言的编程概述 8.1.3 R程序的数学运算</vt:lpstr>
      <vt:lpstr>8.1 R语言的编程概述 8.1.3 R程序的数学运算</vt:lpstr>
      <vt:lpstr>8.1 R语言的编程概述 8.1.3 R程序的数学运算</vt:lpstr>
      <vt:lpstr>8.1 R语言的编程概述 8.1.3 R程序的数学运算</vt:lpstr>
      <vt:lpstr>8.1 R语言的编程概述 8.1.4 R中字符与时间函数</vt:lpstr>
      <vt:lpstr>8.2 R语言的编程举例 8.2.1 自定义函数技巧function()</vt:lpstr>
      <vt:lpstr>8.2 R语言的编程举例 8.2.1 自定义函数技巧function()</vt:lpstr>
      <vt:lpstr>8.2 R语言的编程举例 8.2.2 自定义统计函数</vt:lpstr>
      <vt:lpstr>8.2 R语言的编程举例 8.2.2 自定义统计函数</vt:lpstr>
      <vt:lpstr>8.2 R语言的编程举例 8.2.3 自定义检验函数</vt:lpstr>
      <vt:lpstr>8.2 R语言的编程举例 8.2.3 自定义检验函数</vt:lpstr>
      <vt:lpstr>8.3 R语言高级绘图功能 8.3.1 绘制特殊统计图</vt:lpstr>
      <vt:lpstr>8.3 R语言高级绘图功能 8.3.1 绘制特殊统计图</vt:lpstr>
      <vt:lpstr>小结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数理统计分析 —R语言的高级应用</dc:title>
  <dc:creator>Deng, Yikai</dc:creator>
  <cp:lastModifiedBy>Lulu Gao</cp:lastModifiedBy>
  <cp:revision>97</cp:revision>
  <dcterms:created xsi:type="dcterms:W3CDTF">2024-07-30T16:25:16Z</dcterms:created>
  <dcterms:modified xsi:type="dcterms:W3CDTF">2024-12-09T07:57:21Z</dcterms:modified>
</cp:coreProperties>
</file>